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86" r:id="rId3"/>
    <p:sldId id="270" r:id="rId4"/>
    <p:sldId id="278" r:id="rId5"/>
    <p:sldId id="280" r:id="rId6"/>
    <p:sldId id="279" r:id="rId7"/>
    <p:sldId id="297" r:id="rId8"/>
    <p:sldId id="296" r:id="rId9"/>
    <p:sldId id="299" r:id="rId10"/>
    <p:sldId id="261" r:id="rId11"/>
    <p:sldId id="262" r:id="rId12"/>
    <p:sldId id="300" r:id="rId13"/>
    <p:sldId id="266" r:id="rId14"/>
    <p:sldId id="292" r:id="rId15"/>
    <p:sldId id="281" r:id="rId16"/>
    <p:sldId id="282" r:id="rId17"/>
    <p:sldId id="283" r:id="rId18"/>
    <p:sldId id="291" r:id="rId19"/>
    <p:sldId id="284" r:id="rId20"/>
    <p:sldId id="287" r:id="rId21"/>
    <p:sldId id="288" r:id="rId22"/>
    <p:sldId id="290" r:id="rId23"/>
    <p:sldId id="285" r:id="rId24"/>
    <p:sldId id="293" r:id="rId25"/>
    <p:sldId id="294" r:id="rId26"/>
    <p:sldId id="295" r:id="rId27"/>
    <p:sldId id="289" r:id="rId28"/>
    <p:sldId id="267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1F07"/>
    <a:srgbClr val="5F5F5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06" autoAdjust="0"/>
    <p:restoredTop sz="94660"/>
  </p:normalViewPr>
  <p:slideViewPr>
    <p:cSldViewPr snapToGrid="0">
      <p:cViewPr>
        <p:scale>
          <a:sx n="81" d="100"/>
          <a:sy n="81" d="100"/>
        </p:scale>
        <p:origin x="-312" y="2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9/24/2019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9/24/2019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9/24/2019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9/24/2019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mailto:usinaldo@gmail.com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gif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2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licenciamento.essencial@gmail.com" TargetMode="External"/><Relationship Id="rId2" Type="http://schemas.openxmlformats.org/officeDocument/2006/relationships/hyperlink" Target="mailto:essencialmeioambiente@gmail.co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licenciamento.essencial@gmail.com" TargetMode="External"/><Relationship Id="rId2" Type="http://schemas.openxmlformats.org/officeDocument/2006/relationships/hyperlink" Target="mailto:essencialmeioambiente@gmail.co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046" y="-1"/>
            <a:ext cx="7290867" cy="729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77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77334" y="1698171"/>
            <a:ext cx="8596668" cy="4343191"/>
          </a:xfrm>
        </p:spPr>
        <p:txBody>
          <a:bodyPr>
            <a:noAutofit/>
          </a:bodyPr>
          <a:lstStyle/>
          <a:p>
            <a:r>
              <a:rPr lang="en-US" sz="2400" b="1" dirty="0" smtClean="0"/>
              <a:t>Lei Federal 12.305/2010 </a:t>
            </a:r>
            <a:r>
              <a:rPr lang="en-US" sz="2400" dirty="0" smtClean="0"/>
              <a:t>– </a:t>
            </a:r>
            <a:r>
              <a:rPr lang="en-US" sz="2400" dirty="0" err="1" smtClean="0"/>
              <a:t>Política</a:t>
            </a:r>
            <a:r>
              <a:rPr lang="en-US" sz="2400" dirty="0" smtClean="0"/>
              <a:t> </a:t>
            </a:r>
            <a:r>
              <a:rPr lang="en-US" sz="2400" dirty="0" err="1" smtClean="0"/>
              <a:t>Nacional</a:t>
            </a:r>
            <a:r>
              <a:rPr lang="en-US" sz="2400" dirty="0" smtClean="0"/>
              <a:t> dos </a:t>
            </a:r>
            <a:r>
              <a:rPr lang="en-US" sz="2400" dirty="0" err="1" smtClean="0"/>
              <a:t>Resíduos</a:t>
            </a:r>
            <a:r>
              <a:rPr lang="en-US" sz="2400" dirty="0" smtClean="0"/>
              <a:t> </a:t>
            </a:r>
            <a:r>
              <a:rPr lang="en-US" sz="2400" dirty="0" err="1" smtClean="0"/>
              <a:t>Sólidos</a:t>
            </a:r>
            <a:r>
              <a:rPr lang="en-US" sz="2400" dirty="0" smtClean="0"/>
              <a:t>;</a:t>
            </a:r>
          </a:p>
          <a:p>
            <a:endParaRPr lang="en-US" sz="1600" dirty="0" smtClean="0"/>
          </a:p>
          <a:p>
            <a:r>
              <a:rPr lang="en-US" sz="2400" b="1" dirty="0" err="1" smtClean="0"/>
              <a:t>Resolução</a:t>
            </a:r>
            <a:r>
              <a:rPr lang="en-US" sz="2400" b="1" dirty="0" smtClean="0"/>
              <a:t> CONAMA 307/2002 </a:t>
            </a:r>
            <a:r>
              <a:rPr lang="en-US" sz="2400" dirty="0" err="1" smtClean="0"/>
              <a:t>atualizada</a:t>
            </a:r>
            <a:r>
              <a:rPr lang="en-US" sz="2400" dirty="0" smtClean="0"/>
              <a:t> </a:t>
            </a:r>
            <a:r>
              <a:rPr lang="en-US" sz="2400" dirty="0" err="1" smtClean="0"/>
              <a:t>pela</a:t>
            </a:r>
            <a:r>
              <a:rPr lang="en-US" sz="2400" dirty="0" smtClean="0"/>
              <a:t> </a:t>
            </a:r>
            <a:r>
              <a:rPr lang="en-US" sz="2400" dirty="0" err="1" smtClean="0"/>
              <a:t>Resolução</a:t>
            </a:r>
            <a:r>
              <a:rPr lang="en-US" sz="2400" dirty="0" smtClean="0"/>
              <a:t> 348/2004, </a:t>
            </a:r>
            <a:r>
              <a:rPr lang="en-US" sz="2400" dirty="0" err="1" smtClean="0"/>
              <a:t>Resolução</a:t>
            </a:r>
            <a:r>
              <a:rPr lang="en-US" sz="2400" dirty="0" smtClean="0"/>
              <a:t> 431/2011, </a:t>
            </a:r>
            <a:r>
              <a:rPr lang="en-US" sz="2400" dirty="0" err="1" smtClean="0"/>
              <a:t>Resolução</a:t>
            </a:r>
            <a:r>
              <a:rPr lang="en-US" sz="2400" dirty="0" smtClean="0"/>
              <a:t> 448/2012  e </a:t>
            </a:r>
            <a:r>
              <a:rPr lang="en-US" sz="2400" dirty="0" err="1" smtClean="0"/>
              <a:t>Resolução</a:t>
            </a:r>
            <a:r>
              <a:rPr lang="en-US" sz="2400" dirty="0" smtClean="0"/>
              <a:t> 469/2015 - </a:t>
            </a:r>
            <a:r>
              <a:rPr lang="en-US" sz="2400" dirty="0" err="1" smtClean="0"/>
              <a:t>estabelece</a:t>
            </a:r>
            <a:r>
              <a:rPr lang="en-US" sz="2400" dirty="0" smtClean="0"/>
              <a:t> </a:t>
            </a:r>
            <a:r>
              <a:rPr lang="en-US" sz="2400" dirty="0" err="1" smtClean="0"/>
              <a:t>distrizes</a:t>
            </a:r>
            <a:r>
              <a:rPr lang="en-US" sz="2400" dirty="0" smtClean="0"/>
              <a:t>, </a:t>
            </a:r>
            <a:r>
              <a:rPr lang="en-US" sz="2400" dirty="0" err="1" smtClean="0"/>
              <a:t>critérios</a:t>
            </a:r>
            <a:r>
              <a:rPr lang="en-US" sz="2400" dirty="0" smtClean="0"/>
              <a:t> e </a:t>
            </a:r>
            <a:r>
              <a:rPr lang="en-US" sz="2400" dirty="0" err="1" smtClean="0"/>
              <a:t>procidementos</a:t>
            </a:r>
            <a:r>
              <a:rPr lang="en-US" sz="2400" dirty="0" smtClean="0"/>
              <a:t> para a </a:t>
            </a:r>
            <a:r>
              <a:rPr lang="en-US" sz="2400" dirty="0" err="1" smtClean="0"/>
              <a:t>gestão</a:t>
            </a:r>
            <a:r>
              <a:rPr lang="en-US" sz="2400" dirty="0" smtClean="0"/>
              <a:t> do RCC;</a:t>
            </a:r>
          </a:p>
          <a:p>
            <a:r>
              <a:rPr lang="en-US" sz="2400" dirty="0" smtClean="0"/>
              <a:t>Lei MTR</a:t>
            </a:r>
            <a:endParaRPr lang="pt-BR" sz="2400" dirty="0"/>
          </a:p>
        </p:txBody>
      </p:sp>
      <p:sp>
        <p:nvSpPr>
          <p:cNvPr id="6" name="Retângulo 5"/>
          <p:cNvSpPr/>
          <p:nvPr/>
        </p:nvSpPr>
        <p:spPr>
          <a:xfrm>
            <a:off x="-595086" y="312480"/>
            <a:ext cx="1071154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Resíduos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de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Construção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Civil - RCC</a:t>
            </a:r>
            <a:endParaRPr lang="pt-BR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06" y="5560401"/>
            <a:ext cx="1194965" cy="116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785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15243634"/>
              </p:ext>
            </p:extLst>
          </p:nvPr>
        </p:nvGraphicFramePr>
        <p:xfrm>
          <a:off x="435429" y="406400"/>
          <a:ext cx="9390741" cy="61830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86451"/>
                <a:gridCol w="5015877"/>
                <a:gridCol w="2688413"/>
              </a:tblGrid>
              <a:tr h="3918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Classe do RCC</a:t>
                      </a:r>
                      <a:endParaRPr lang="pt-BR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Definição</a:t>
                      </a:r>
                      <a:endParaRPr lang="pt-BR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Exemplos</a:t>
                      </a:r>
                      <a:endParaRPr lang="pt-BR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03348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Classe A</a:t>
                      </a:r>
                      <a:endParaRPr lang="pt-BR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São os resíduos reutilizáveis ou recicláveis como agregados, tais como:</a:t>
                      </a:r>
                      <a:endParaRPr lang="pt-BR" sz="2400" dirty="0">
                        <a:effectLst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lphaLcParenR"/>
                      </a:pPr>
                      <a:r>
                        <a:rPr lang="pt-BR" sz="1600" dirty="0">
                          <a:effectLst/>
                        </a:rPr>
                        <a:t>De construção, demolição, reformas e reparos de pavimentação e de outras obras de infraestrutura, inclusive solos provenientes de terraplanagem;</a:t>
                      </a:r>
                      <a:endParaRPr lang="pt-BR" sz="2400" dirty="0">
                        <a:effectLst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lphaLcParenR"/>
                      </a:pPr>
                      <a:r>
                        <a:rPr lang="pt-BR" sz="1600" dirty="0">
                          <a:effectLst/>
                        </a:rPr>
                        <a:t>De construção, demolição, reformas e reparos de edificações;</a:t>
                      </a:r>
                      <a:endParaRPr lang="pt-BR" sz="2400" dirty="0">
                        <a:effectLst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alphaLcParenR"/>
                      </a:pPr>
                      <a:r>
                        <a:rPr lang="pt-BR" sz="1600" dirty="0">
                          <a:effectLst/>
                        </a:rPr>
                        <a:t>De processo de fabricação e/ou demolição de peças pré-moldadas em concreto produzidas no canteiro de obras.</a:t>
                      </a:r>
                      <a:endParaRPr lang="pt-BR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Tijolos, blocos, telhas, placas de revestimentos, tubos e meios-fios concreto, argamassas e solos.</a:t>
                      </a:r>
                      <a:endParaRPr lang="pt-BR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82731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Classe B</a:t>
                      </a:r>
                      <a:endParaRPr lang="pt-BR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São os resíduos recicláveis para outras destinações.</a:t>
                      </a:r>
                      <a:endParaRPr lang="pt-BR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Plástico, papel, papelão, metais, vidros, madeira e gesso.</a:t>
                      </a:r>
                      <a:endParaRPr lang="pt-BR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3788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Classe C</a:t>
                      </a:r>
                      <a:endParaRPr lang="pt-BR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São os resíduos para os quais ainda não foram desenvolvidas tecnologias ou aplicações economicamente viáveis que permitam a sua reciclagem/recuperação.</a:t>
                      </a:r>
                      <a:endParaRPr lang="pt-BR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 Isopor, estopas, lixas, pinceis desde que não entre em contato com substância que Classifique como D.</a:t>
                      </a:r>
                      <a:endParaRPr lang="pt-BR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515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Classe D</a:t>
                      </a:r>
                      <a:endParaRPr lang="pt-BR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São resíduos perigosos oriundos do processos de construção.</a:t>
                      </a:r>
                      <a:endParaRPr lang="pt-BR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Tintas, óleos, solventes, telhas de amianto, etc.</a:t>
                      </a:r>
                      <a:endParaRPr lang="pt-BR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CaixaDeTexto 4"/>
          <p:cNvSpPr txBox="1"/>
          <p:nvPr/>
        </p:nvSpPr>
        <p:spPr>
          <a:xfrm>
            <a:off x="1117600" y="0"/>
            <a:ext cx="8795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                      RESOLUÇÃO CONAMA 307/2002</a:t>
            </a:r>
            <a:endParaRPr lang="pt-BR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8712" y="5607294"/>
            <a:ext cx="1194965" cy="116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022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829734" y="7620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 smtClean="0">
                <a:solidFill>
                  <a:srgbClr val="111F07"/>
                </a:solidFill>
              </a:rPr>
              <a:t>APRESENTAÇÃO DA EMPRESA E ATUAÇÃO</a:t>
            </a:r>
            <a:r>
              <a:rPr lang="en-US" smtClean="0">
                <a:solidFill>
                  <a:srgbClr val="111F07"/>
                </a:solidFill>
              </a:rPr>
              <a:t/>
            </a:r>
            <a:br>
              <a:rPr lang="en-US" smtClean="0">
                <a:solidFill>
                  <a:srgbClr val="111F07"/>
                </a:solidFill>
              </a:rPr>
            </a:br>
            <a:endParaRPr lang="pt-BR" dirty="0">
              <a:solidFill>
                <a:srgbClr val="111F07"/>
              </a:solidFill>
            </a:endParaRPr>
          </a:p>
        </p:txBody>
      </p:sp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677334" y="1266093"/>
            <a:ext cx="8789395" cy="5176612"/>
          </a:xfrm>
        </p:spPr>
        <p:txBody>
          <a:bodyPr>
            <a:normAutofit/>
          </a:bodyPr>
          <a:lstStyle/>
          <a:p>
            <a:pPr algn="just"/>
            <a:r>
              <a:rPr lang="en-US" sz="2000" b="1" dirty="0" err="1" smtClean="0">
                <a:solidFill>
                  <a:srgbClr val="111F07"/>
                </a:solidFill>
              </a:rPr>
              <a:t>UsiNaldo</a:t>
            </a:r>
            <a:r>
              <a:rPr lang="en-US" sz="2000" b="1" dirty="0" smtClean="0">
                <a:solidFill>
                  <a:srgbClr val="111F07"/>
                </a:solidFill>
              </a:rPr>
              <a:t> </a:t>
            </a:r>
            <a:r>
              <a:rPr lang="en-US" sz="2000" b="1" dirty="0" err="1" smtClean="0">
                <a:solidFill>
                  <a:srgbClr val="111F07"/>
                </a:solidFill>
              </a:rPr>
              <a:t>Reciclagem</a:t>
            </a:r>
            <a:r>
              <a:rPr lang="en-US" sz="2000" b="1" dirty="0" smtClean="0">
                <a:solidFill>
                  <a:srgbClr val="111F07"/>
                </a:solidFill>
              </a:rPr>
              <a:t> de </a:t>
            </a:r>
            <a:r>
              <a:rPr lang="en-US" sz="2000" b="1" dirty="0" err="1" smtClean="0">
                <a:solidFill>
                  <a:srgbClr val="111F07"/>
                </a:solidFill>
              </a:rPr>
              <a:t>Obras</a:t>
            </a:r>
            <a:r>
              <a:rPr lang="en-US" sz="2000" b="1" dirty="0" smtClean="0">
                <a:solidFill>
                  <a:srgbClr val="111F07"/>
                </a:solidFill>
              </a:rPr>
              <a:t> </a:t>
            </a:r>
            <a:r>
              <a:rPr lang="en-US" sz="2000" b="1" dirty="0" err="1" smtClean="0">
                <a:solidFill>
                  <a:srgbClr val="111F07"/>
                </a:solidFill>
              </a:rPr>
              <a:t>Ltda</a:t>
            </a:r>
            <a:endParaRPr lang="en-US" sz="2000" b="1" dirty="0" smtClean="0">
              <a:solidFill>
                <a:srgbClr val="111F07"/>
              </a:solidFill>
            </a:endParaRPr>
          </a:p>
          <a:p>
            <a:pPr lvl="1" algn="just"/>
            <a:r>
              <a:rPr lang="en-US" sz="2000" dirty="0" err="1" smtClean="0">
                <a:solidFill>
                  <a:srgbClr val="111F07"/>
                </a:solidFill>
              </a:rPr>
              <a:t>História</a:t>
            </a:r>
            <a:r>
              <a:rPr lang="en-US" sz="2000" dirty="0" smtClean="0">
                <a:solidFill>
                  <a:srgbClr val="111F07"/>
                </a:solidFill>
              </a:rPr>
              <a:t> </a:t>
            </a:r>
            <a:r>
              <a:rPr lang="en-US" sz="2000" dirty="0" smtClean="0">
                <a:solidFill>
                  <a:srgbClr val="111F07"/>
                </a:solidFill>
              </a:rPr>
              <a:t>da </a:t>
            </a:r>
            <a:r>
              <a:rPr lang="en-US" sz="2000" dirty="0" err="1" smtClean="0">
                <a:solidFill>
                  <a:srgbClr val="111F07"/>
                </a:solidFill>
              </a:rPr>
              <a:t>UsiNaldo</a:t>
            </a:r>
            <a:r>
              <a:rPr lang="en-US" sz="2000" dirty="0" smtClean="0">
                <a:solidFill>
                  <a:srgbClr val="111F07"/>
                </a:solidFill>
              </a:rPr>
              <a:t>;</a:t>
            </a:r>
          </a:p>
          <a:p>
            <a:pPr lvl="1" algn="just"/>
            <a:r>
              <a:rPr lang="en-US" sz="2000" dirty="0" err="1" smtClean="0">
                <a:solidFill>
                  <a:srgbClr val="111F07"/>
                </a:solidFill>
              </a:rPr>
              <a:t>Objetivo</a:t>
            </a:r>
            <a:r>
              <a:rPr lang="en-US" sz="2000" dirty="0" smtClean="0">
                <a:solidFill>
                  <a:srgbClr val="111F07"/>
                </a:solidFill>
              </a:rPr>
              <a:t>;</a:t>
            </a:r>
          </a:p>
          <a:p>
            <a:pPr algn="just"/>
            <a:r>
              <a:rPr lang="en-US" sz="2000" b="1" dirty="0" err="1" smtClean="0">
                <a:solidFill>
                  <a:srgbClr val="111F07"/>
                </a:solidFill>
              </a:rPr>
              <a:t>Sediada</a:t>
            </a:r>
            <a:r>
              <a:rPr lang="en-US" sz="2000" dirty="0" smtClean="0">
                <a:solidFill>
                  <a:srgbClr val="111F07"/>
                </a:solidFill>
              </a:rPr>
              <a:t> </a:t>
            </a:r>
            <a:r>
              <a:rPr lang="en-US" sz="2000" dirty="0" err="1" smtClean="0">
                <a:solidFill>
                  <a:srgbClr val="111F07"/>
                </a:solidFill>
              </a:rPr>
              <a:t>na</a:t>
            </a:r>
            <a:r>
              <a:rPr lang="en-US" sz="2000" dirty="0" smtClean="0">
                <a:solidFill>
                  <a:srgbClr val="111F07"/>
                </a:solidFill>
              </a:rPr>
              <a:t> </a:t>
            </a:r>
            <a:r>
              <a:rPr lang="en-US" sz="2000" dirty="0" err="1" smtClean="0">
                <a:solidFill>
                  <a:srgbClr val="111F07"/>
                </a:solidFill>
              </a:rPr>
              <a:t>Rodovia</a:t>
            </a:r>
            <a:r>
              <a:rPr lang="en-US" sz="2000" dirty="0" smtClean="0">
                <a:solidFill>
                  <a:srgbClr val="111F07"/>
                </a:solidFill>
              </a:rPr>
              <a:t> RS 130, km 76, </a:t>
            </a:r>
            <a:r>
              <a:rPr lang="en-US" sz="2000" dirty="0" err="1" smtClean="0">
                <a:solidFill>
                  <a:srgbClr val="111F07"/>
                </a:solidFill>
              </a:rPr>
              <a:t>Arroio</a:t>
            </a:r>
            <a:r>
              <a:rPr lang="en-US" sz="2000" dirty="0" smtClean="0">
                <a:solidFill>
                  <a:srgbClr val="111F07"/>
                </a:solidFill>
              </a:rPr>
              <a:t> do </a:t>
            </a:r>
            <a:r>
              <a:rPr lang="en-US" sz="2000" dirty="0" err="1" smtClean="0">
                <a:solidFill>
                  <a:srgbClr val="111F07"/>
                </a:solidFill>
              </a:rPr>
              <a:t>Meio</a:t>
            </a:r>
            <a:r>
              <a:rPr lang="en-US" sz="2000" dirty="0" smtClean="0">
                <a:solidFill>
                  <a:srgbClr val="111F07"/>
                </a:solidFill>
              </a:rPr>
              <a:t>.</a:t>
            </a:r>
          </a:p>
          <a:p>
            <a:pPr algn="just"/>
            <a:r>
              <a:rPr lang="en-US" sz="2000" b="1" dirty="0" err="1" smtClean="0">
                <a:solidFill>
                  <a:srgbClr val="111F07"/>
                </a:solidFill>
              </a:rPr>
              <a:t>Empresa</a:t>
            </a:r>
            <a:r>
              <a:rPr lang="en-US" sz="2000" b="1" dirty="0" smtClean="0">
                <a:solidFill>
                  <a:srgbClr val="111F07"/>
                </a:solidFill>
              </a:rPr>
              <a:t> </a:t>
            </a:r>
            <a:r>
              <a:rPr lang="en-US" sz="2000" b="1" dirty="0" err="1" smtClean="0">
                <a:solidFill>
                  <a:srgbClr val="111F07"/>
                </a:solidFill>
              </a:rPr>
              <a:t>licenciada</a:t>
            </a:r>
            <a:r>
              <a:rPr lang="en-US" sz="2000" b="1" dirty="0" smtClean="0">
                <a:solidFill>
                  <a:srgbClr val="111F07"/>
                </a:solidFill>
              </a:rPr>
              <a:t> </a:t>
            </a:r>
            <a:r>
              <a:rPr lang="en-US" sz="2000" dirty="0" err="1" smtClean="0">
                <a:solidFill>
                  <a:srgbClr val="111F07"/>
                </a:solidFill>
              </a:rPr>
              <a:t>pela</a:t>
            </a:r>
            <a:r>
              <a:rPr lang="en-US" sz="2000" dirty="0" smtClean="0">
                <a:solidFill>
                  <a:srgbClr val="111F07"/>
                </a:solidFill>
              </a:rPr>
              <a:t> </a:t>
            </a:r>
            <a:r>
              <a:rPr lang="en-US" sz="2000" dirty="0" err="1" smtClean="0">
                <a:solidFill>
                  <a:srgbClr val="111F07"/>
                </a:solidFill>
              </a:rPr>
              <a:t>Licença</a:t>
            </a:r>
            <a:r>
              <a:rPr lang="en-US" sz="2000" dirty="0" smtClean="0">
                <a:solidFill>
                  <a:srgbClr val="111F07"/>
                </a:solidFill>
              </a:rPr>
              <a:t> de </a:t>
            </a:r>
            <a:r>
              <a:rPr lang="en-US" sz="2000" dirty="0" err="1" smtClean="0">
                <a:solidFill>
                  <a:srgbClr val="111F07"/>
                </a:solidFill>
              </a:rPr>
              <a:t>Operação</a:t>
            </a:r>
            <a:r>
              <a:rPr lang="en-US" sz="2000" dirty="0" smtClean="0">
                <a:solidFill>
                  <a:srgbClr val="111F07"/>
                </a:solidFill>
              </a:rPr>
              <a:t> - 34/DMA/2018</a:t>
            </a:r>
          </a:p>
          <a:p>
            <a:pPr lvl="1" algn="just"/>
            <a:r>
              <a:rPr lang="en-US" sz="2000" b="1" dirty="0" err="1" smtClean="0">
                <a:solidFill>
                  <a:srgbClr val="111F07"/>
                </a:solidFill>
              </a:rPr>
              <a:t>Atividade</a:t>
            </a:r>
            <a:r>
              <a:rPr lang="en-US" sz="2000" b="1" dirty="0" smtClean="0">
                <a:solidFill>
                  <a:srgbClr val="111F07"/>
                </a:solidFill>
              </a:rPr>
              <a:t> </a:t>
            </a:r>
            <a:r>
              <a:rPr lang="en-US" sz="2000" dirty="0" smtClean="0">
                <a:solidFill>
                  <a:srgbClr val="111F07"/>
                </a:solidFill>
              </a:rPr>
              <a:t>de </a:t>
            </a:r>
            <a:r>
              <a:rPr lang="en-US" sz="2000" dirty="0" err="1" smtClean="0">
                <a:solidFill>
                  <a:srgbClr val="111F07"/>
                </a:solidFill>
              </a:rPr>
              <a:t>Estação</a:t>
            </a:r>
            <a:r>
              <a:rPr lang="en-US" sz="2000" dirty="0" smtClean="0">
                <a:solidFill>
                  <a:srgbClr val="111F07"/>
                </a:solidFill>
              </a:rPr>
              <a:t> de </a:t>
            </a:r>
            <a:r>
              <a:rPr lang="en-US" sz="2000" dirty="0" err="1" smtClean="0">
                <a:solidFill>
                  <a:srgbClr val="111F07"/>
                </a:solidFill>
              </a:rPr>
              <a:t>Transbordo</a:t>
            </a:r>
            <a:r>
              <a:rPr lang="en-US" sz="2000" dirty="0" smtClean="0">
                <a:solidFill>
                  <a:srgbClr val="111F07"/>
                </a:solidFill>
              </a:rPr>
              <a:t> com </a:t>
            </a:r>
            <a:r>
              <a:rPr lang="en-US" sz="2000" dirty="0" err="1" smtClean="0">
                <a:solidFill>
                  <a:srgbClr val="111F07"/>
                </a:solidFill>
              </a:rPr>
              <a:t>ou</a:t>
            </a:r>
            <a:r>
              <a:rPr lang="en-US" sz="2000" dirty="0" smtClean="0">
                <a:solidFill>
                  <a:srgbClr val="111F07"/>
                </a:solidFill>
              </a:rPr>
              <a:t> </a:t>
            </a:r>
            <a:r>
              <a:rPr lang="en-US" sz="2000" dirty="0" err="1" smtClean="0">
                <a:solidFill>
                  <a:srgbClr val="111F07"/>
                </a:solidFill>
              </a:rPr>
              <a:t>sem</a:t>
            </a:r>
            <a:r>
              <a:rPr lang="en-US" sz="2000" dirty="0" smtClean="0">
                <a:solidFill>
                  <a:srgbClr val="111F07"/>
                </a:solidFill>
              </a:rPr>
              <a:t> central de </a:t>
            </a:r>
            <a:r>
              <a:rPr lang="en-US" sz="2000" dirty="0" err="1" smtClean="0">
                <a:solidFill>
                  <a:srgbClr val="111F07"/>
                </a:solidFill>
              </a:rPr>
              <a:t>triagem</a:t>
            </a:r>
            <a:r>
              <a:rPr lang="en-US" sz="2000" dirty="0" smtClean="0">
                <a:solidFill>
                  <a:srgbClr val="111F07"/>
                </a:solidFill>
              </a:rPr>
              <a:t> e </a:t>
            </a:r>
            <a:r>
              <a:rPr lang="en-US" sz="2000" dirty="0" err="1" smtClean="0">
                <a:solidFill>
                  <a:srgbClr val="111F07"/>
                </a:solidFill>
              </a:rPr>
              <a:t>processamento</a:t>
            </a:r>
            <a:r>
              <a:rPr lang="en-US" sz="2000" dirty="0" smtClean="0">
                <a:solidFill>
                  <a:srgbClr val="111F07"/>
                </a:solidFill>
              </a:rPr>
              <a:t> de RCC</a:t>
            </a:r>
          </a:p>
          <a:p>
            <a:pPr algn="just"/>
            <a:r>
              <a:rPr lang="en-US" sz="2000" b="1" dirty="0" err="1" smtClean="0">
                <a:solidFill>
                  <a:srgbClr val="111F07"/>
                </a:solidFill>
              </a:rPr>
              <a:t>Contato</a:t>
            </a:r>
            <a:r>
              <a:rPr lang="en-US" sz="2000" b="1" dirty="0" smtClean="0">
                <a:solidFill>
                  <a:srgbClr val="111F07"/>
                </a:solidFill>
              </a:rPr>
              <a:t>:</a:t>
            </a:r>
          </a:p>
          <a:p>
            <a:pPr algn="just"/>
            <a:r>
              <a:rPr lang="en-US" sz="2000" b="1" dirty="0" err="1" smtClean="0">
                <a:solidFill>
                  <a:srgbClr val="111F07"/>
                </a:solidFill>
              </a:rPr>
              <a:t>Telefone</a:t>
            </a:r>
            <a:r>
              <a:rPr lang="en-US" sz="2000" b="1" dirty="0">
                <a:solidFill>
                  <a:srgbClr val="111F07"/>
                </a:solidFill>
              </a:rPr>
              <a:t>: </a:t>
            </a:r>
            <a:r>
              <a:rPr lang="en-US" sz="2000" dirty="0">
                <a:solidFill>
                  <a:srgbClr val="111F07"/>
                </a:solidFill>
              </a:rPr>
              <a:t>(51) 99101-0007</a:t>
            </a:r>
          </a:p>
          <a:p>
            <a:pPr algn="just"/>
            <a:r>
              <a:rPr lang="en-US" sz="2000" dirty="0">
                <a:solidFill>
                  <a:srgbClr val="111F07"/>
                </a:solidFill>
                <a:hlinkClick r:id="rId2"/>
              </a:rPr>
              <a:t>usinaldo@gmail.com</a:t>
            </a:r>
            <a:endParaRPr lang="en-US" sz="2000" dirty="0">
              <a:solidFill>
                <a:srgbClr val="111F07"/>
              </a:solidFill>
            </a:endParaRPr>
          </a:p>
          <a:p>
            <a:endParaRPr lang="en-US" dirty="0" smtClean="0"/>
          </a:p>
          <a:p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0538" y="2661137"/>
            <a:ext cx="2971800" cy="3962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06" y="5560401"/>
            <a:ext cx="1194965" cy="1168644"/>
          </a:xfrm>
          <a:prstGeom prst="rect">
            <a:avLst/>
          </a:prstGeom>
        </p:spPr>
      </p:pic>
      <p:pic>
        <p:nvPicPr>
          <p:cNvPr id="8" name="Espaço Reservado para Conteúdo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6" r="15430"/>
          <a:stretch/>
        </p:blipFill>
        <p:spPr>
          <a:xfrm>
            <a:off x="6588368" y="4182974"/>
            <a:ext cx="2379785" cy="23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3020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 dirty="0" smtClean="0">
                <a:solidFill>
                  <a:srgbClr val="111F07"/>
                </a:solidFill>
              </a:rPr>
              <a:t>RESÍDUOS DA CONSTRUÇÃO CIVIL</a:t>
            </a:r>
            <a:endParaRPr lang="pt-BR" dirty="0">
              <a:solidFill>
                <a:srgbClr val="111F07"/>
              </a:solidFill>
            </a:endParaRPr>
          </a:p>
        </p:txBody>
      </p:sp>
      <p:sp>
        <p:nvSpPr>
          <p:cNvPr id="11" name="Espaço Reservado para Conteúdo 2"/>
          <p:cNvSpPr>
            <a:spLocks noGrp="1"/>
          </p:cNvSpPr>
          <p:nvPr>
            <p:ph idx="1"/>
          </p:nvPr>
        </p:nvSpPr>
        <p:spPr>
          <a:xfrm>
            <a:off x="395982" y="1266093"/>
            <a:ext cx="8789395" cy="5176612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pt-BR" sz="2400" b="1" dirty="0" smtClean="0">
                <a:solidFill>
                  <a:srgbClr val="111F07"/>
                </a:solidFill>
              </a:rPr>
              <a:t>Origem dos resíduos:</a:t>
            </a:r>
          </a:p>
          <a:p>
            <a:pPr lvl="1" algn="just">
              <a:lnSpc>
                <a:spcPct val="150000"/>
              </a:lnSpc>
              <a:spcAft>
                <a:spcPts val="600"/>
              </a:spcAft>
            </a:pPr>
            <a:r>
              <a:rPr lang="pt-BR" sz="2200" b="1" dirty="0">
                <a:solidFill>
                  <a:srgbClr val="111F07"/>
                </a:solidFill>
              </a:rPr>
              <a:t>E</a:t>
            </a:r>
            <a:r>
              <a:rPr lang="pt-BR" sz="2200" b="1" dirty="0" smtClean="0">
                <a:solidFill>
                  <a:srgbClr val="111F07"/>
                </a:solidFill>
              </a:rPr>
              <a:t>xclusivamente </a:t>
            </a:r>
            <a:r>
              <a:rPr lang="pt-BR" sz="2200" b="1" dirty="0" smtClean="0">
                <a:solidFill>
                  <a:srgbClr val="111F07"/>
                </a:solidFill>
              </a:rPr>
              <a:t>de </a:t>
            </a:r>
            <a:r>
              <a:rPr lang="pt-BR" sz="2200" b="1" dirty="0">
                <a:solidFill>
                  <a:srgbClr val="111F07"/>
                </a:solidFill>
              </a:rPr>
              <a:t>obras de construção civil </a:t>
            </a:r>
            <a:r>
              <a:rPr lang="pt-BR" sz="2200" b="1" dirty="0" smtClean="0">
                <a:solidFill>
                  <a:srgbClr val="111F07"/>
                </a:solidFill>
              </a:rPr>
              <a:t>em </a:t>
            </a:r>
            <a:r>
              <a:rPr lang="pt-BR" sz="2200" b="1" dirty="0">
                <a:solidFill>
                  <a:srgbClr val="111F07"/>
                </a:solidFill>
              </a:rPr>
              <a:t>fase de implantação, </a:t>
            </a:r>
            <a:r>
              <a:rPr lang="pt-BR" sz="2200" b="1" dirty="0" smtClean="0">
                <a:solidFill>
                  <a:srgbClr val="111F07"/>
                </a:solidFill>
              </a:rPr>
              <a:t>reforma e demolição</a:t>
            </a:r>
          </a:p>
          <a:p>
            <a:pPr lvl="1">
              <a:lnSpc>
                <a:spcPct val="150000"/>
              </a:lnSpc>
              <a:spcAft>
                <a:spcPts val="600"/>
              </a:spcAft>
            </a:pPr>
            <a:r>
              <a:rPr lang="pt-BR" sz="2200" b="1" dirty="0">
                <a:solidFill>
                  <a:srgbClr val="111F07"/>
                </a:solidFill>
              </a:rPr>
              <a:t>O</a:t>
            </a:r>
            <a:r>
              <a:rPr lang="pt-BR" sz="2200" b="1" dirty="0" smtClean="0">
                <a:solidFill>
                  <a:srgbClr val="111F07"/>
                </a:solidFill>
              </a:rPr>
              <a:t>riundos </a:t>
            </a:r>
            <a:r>
              <a:rPr lang="pt-BR" sz="2200" b="1" dirty="0" smtClean="0">
                <a:solidFill>
                  <a:srgbClr val="111F07"/>
                </a:solidFill>
              </a:rPr>
              <a:t>de obras </a:t>
            </a:r>
            <a:r>
              <a:rPr lang="pt-BR" sz="2200" b="1" dirty="0">
                <a:solidFill>
                  <a:srgbClr val="111F07"/>
                </a:solidFill>
              </a:rPr>
              <a:t>localizadas em Lajeado, Estrela, Arroio do Meio e demais municípios da região do Vale do Taquari.</a:t>
            </a:r>
          </a:p>
          <a:p>
            <a:pPr algn="just">
              <a:lnSpc>
                <a:spcPct val="110000"/>
              </a:lnSpc>
            </a:pPr>
            <a:r>
              <a:rPr lang="en-US" sz="2400" b="1" dirty="0" err="1" smtClean="0">
                <a:solidFill>
                  <a:srgbClr val="111F07"/>
                </a:solidFill>
              </a:rPr>
              <a:t>Clientes</a:t>
            </a:r>
            <a:r>
              <a:rPr lang="en-US" sz="2400" b="1" dirty="0" smtClean="0">
                <a:solidFill>
                  <a:srgbClr val="111F07"/>
                </a:solidFill>
              </a:rPr>
              <a:t>:</a:t>
            </a:r>
          </a:p>
          <a:p>
            <a:pPr lvl="2" algn="just">
              <a:lnSpc>
                <a:spcPct val="110000"/>
              </a:lnSpc>
            </a:pPr>
            <a:r>
              <a:rPr lang="en-US" sz="2400" dirty="0" err="1" smtClean="0">
                <a:solidFill>
                  <a:srgbClr val="111F07"/>
                </a:solidFill>
              </a:rPr>
              <a:t>Construtoras</a:t>
            </a:r>
            <a:endParaRPr lang="en-US" sz="2400" dirty="0" smtClean="0">
              <a:solidFill>
                <a:srgbClr val="111F07"/>
              </a:solidFill>
            </a:endParaRPr>
          </a:p>
          <a:p>
            <a:pPr lvl="2" algn="just">
              <a:lnSpc>
                <a:spcPct val="110000"/>
              </a:lnSpc>
            </a:pPr>
            <a:r>
              <a:rPr lang="en-US" sz="2400" dirty="0" err="1" smtClean="0">
                <a:solidFill>
                  <a:srgbClr val="111F07"/>
                </a:solidFill>
              </a:rPr>
              <a:t>Particulares</a:t>
            </a:r>
            <a:endParaRPr lang="en-US" sz="2400" dirty="0" smtClean="0">
              <a:solidFill>
                <a:srgbClr val="111F07"/>
              </a:solidFill>
            </a:endParaRPr>
          </a:p>
          <a:p>
            <a:pPr marL="914400" lvl="2" indent="0" algn="just">
              <a:lnSpc>
                <a:spcPct val="110000"/>
              </a:lnSpc>
              <a:buNone/>
            </a:pPr>
            <a:endParaRPr lang="en-US" sz="24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lvl="1" algn="just"/>
            <a:endParaRPr lang="en-US" sz="2000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dirty="0" smtClean="0"/>
          </a:p>
          <a:p>
            <a:endParaRPr lang="pt-BR" dirty="0"/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7766" y="3553768"/>
            <a:ext cx="3304234" cy="33042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4" y="5560401"/>
            <a:ext cx="1194965" cy="116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240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 dirty="0" smtClean="0">
                <a:solidFill>
                  <a:srgbClr val="111F07"/>
                </a:solidFill>
              </a:rPr>
              <a:t>RESÍDUOS DA CONSTRUÇÃO CIVIL</a:t>
            </a:r>
            <a:endParaRPr lang="pt-BR" dirty="0">
              <a:solidFill>
                <a:srgbClr val="111F07"/>
              </a:solidFill>
            </a:endParaRPr>
          </a:p>
        </p:txBody>
      </p:sp>
      <p:sp>
        <p:nvSpPr>
          <p:cNvPr id="11" name="Espaço Reservado para Conteúdo 2"/>
          <p:cNvSpPr>
            <a:spLocks noGrp="1"/>
          </p:cNvSpPr>
          <p:nvPr>
            <p:ph idx="1"/>
          </p:nvPr>
        </p:nvSpPr>
        <p:spPr>
          <a:xfrm>
            <a:off x="677334" y="1266093"/>
            <a:ext cx="8789395" cy="5176612"/>
          </a:xfrm>
        </p:spPr>
        <p:txBody>
          <a:bodyPr>
            <a:normAutofit/>
          </a:bodyPr>
          <a:lstStyle/>
          <a:p>
            <a:pPr algn="just"/>
            <a:r>
              <a:rPr lang="en-US" sz="2400" b="1" dirty="0" err="1" smtClean="0">
                <a:solidFill>
                  <a:srgbClr val="111F07"/>
                </a:solidFill>
              </a:rPr>
              <a:t>Tipos</a:t>
            </a:r>
            <a:r>
              <a:rPr lang="en-US" sz="2400" b="1" dirty="0" smtClean="0">
                <a:solidFill>
                  <a:srgbClr val="111F07"/>
                </a:solidFill>
              </a:rPr>
              <a:t> de </a:t>
            </a:r>
            <a:r>
              <a:rPr lang="en-US" sz="2400" b="1" dirty="0" err="1" smtClean="0">
                <a:solidFill>
                  <a:srgbClr val="111F07"/>
                </a:solidFill>
              </a:rPr>
              <a:t>resíduos</a:t>
            </a:r>
            <a:r>
              <a:rPr lang="en-US" sz="2400" b="1" dirty="0" smtClean="0">
                <a:solidFill>
                  <a:srgbClr val="111F07"/>
                </a:solidFill>
              </a:rPr>
              <a:t> da </a:t>
            </a:r>
            <a:r>
              <a:rPr lang="en-US" sz="2400" b="1" dirty="0" err="1" smtClean="0">
                <a:solidFill>
                  <a:srgbClr val="111F07"/>
                </a:solidFill>
              </a:rPr>
              <a:t>construção</a:t>
            </a:r>
            <a:r>
              <a:rPr lang="en-US" sz="2400" b="1" dirty="0" smtClean="0">
                <a:solidFill>
                  <a:srgbClr val="111F07"/>
                </a:solidFill>
              </a:rPr>
              <a:t> civil </a:t>
            </a:r>
            <a:r>
              <a:rPr lang="en-US" sz="2400" b="1" dirty="0" err="1" smtClean="0">
                <a:solidFill>
                  <a:srgbClr val="111F07"/>
                </a:solidFill>
              </a:rPr>
              <a:t>recebidos</a:t>
            </a:r>
            <a:r>
              <a:rPr lang="en-US" sz="2400" b="1" dirty="0" smtClean="0">
                <a:solidFill>
                  <a:srgbClr val="111F07"/>
                </a:solidFill>
              </a:rPr>
              <a:t>:</a:t>
            </a:r>
          </a:p>
          <a:p>
            <a:pPr lvl="2" algn="just"/>
            <a:r>
              <a:rPr lang="en-US" sz="2400" dirty="0" err="1" smtClean="0">
                <a:solidFill>
                  <a:srgbClr val="111F07"/>
                </a:solidFill>
              </a:rPr>
              <a:t>Argamassa</a:t>
            </a:r>
            <a:endParaRPr lang="en-US" sz="2400" dirty="0">
              <a:solidFill>
                <a:srgbClr val="111F07"/>
              </a:solidFill>
            </a:endParaRPr>
          </a:p>
          <a:p>
            <a:pPr lvl="2" algn="just"/>
            <a:r>
              <a:rPr lang="en-US" sz="2400" dirty="0" err="1" smtClean="0">
                <a:solidFill>
                  <a:srgbClr val="111F07"/>
                </a:solidFill>
              </a:rPr>
              <a:t>Concreto</a:t>
            </a:r>
            <a:endParaRPr lang="en-US" sz="2400" dirty="0" smtClean="0">
              <a:solidFill>
                <a:srgbClr val="111F07"/>
              </a:solidFill>
            </a:endParaRPr>
          </a:p>
          <a:p>
            <a:pPr lvl="2" algn="just"/>
            <a:r>
              <a:rPr lang="en-US" sz="2400" dirty="0" smtClean="0">
                <a:solidFill>
                  <a:srgbClr val="111F07"/>
                </a:solidFill>
              </a:rPr>
              <a:t>Gesso</a:t>
            </a:r>
          </a:p>
          <a:p>
            <a:pPr lvl="2" algn="just"/>
            <a:r>
              <a:rPr lang="en-US" sz="2400" dirty="0" err="1" smtClean="0">
                <a:solidFill>
                  <a:srgbClr val="111F07"/>
                </a:solidFill>
              </a:rPr>
              <a:t>Rochas</a:t>
            </a:r>
            <a:r>
              <a:rPr lang="en-US" sz="2400" dirty="0" smtClean="0">
                <a:solidFill>
                  <a:srgbClr val="111F07"/>
                </a:solidFill>
              </a:rPr>
              <a:t>/</a:t>
            </a:r>
            <a:r>
              <a:rPr lang="en-US" sz="2400" dirty="0" err="1" smtClean="0">
                <a:solidFill>
                  <a:srgbClr val="111F07"/>
                </a:solidFill>
              </a:rPr>
              <a:t>pedras</a:t>
            </a:r>
            <a:endParaRPr lang="en-US" sz="2400" dirty="0" smtClean="0">
              <a:solidFill>
                <a:srgbClr val="111F07"/>
              </a:solidFill>
            </a:endParaRPr>
          </a:p>
          <a:p>
            <a:pPr lvl="2" algn="just"/>
            <a:r>
              <a:rPr lang="en-US" sz="2400" dirty="0" err="1" smtClean="0">
                <a:solidFill>
                  <a:srgbClr val="111F07"/>
                </a:solidFill>
              </a:rPr>
              <a:t>Pisos</a:t>
            </a:r>
            <a:r>
              <a:rPr lang="en-US" sz="2400" dirty="0" smtClean="0">
                <a:solidFill>
                  <a:srgbClr val="111F07"/>
                </a:solidFill>
              </a:rPr>
              <a:t> </a:t>
            </a:r>
            <a:r>
              <a:rPr lang="en-US" sz="2400" dirty="0" err="1" smtClean="0">
                <a:solidFill>
                  <a:srgbClr val="111F07"/>
                </a:solidFill>
              </a:rPr>
              <a:t>cerâmicos</a:t>
            </a:r>
            <a:endParaRPr lang="en-US" sz="2400" dirty="0" smtClean="0">
              <a:solidFill>
                <a:srgbClr val="111F07"/>
              </a:solidFill>
            </a:endParaRPr>
          </a:p>
          <a:p>
            <a:pPr lvl="2" algn="just"/>
            <a:r>
              <a:rPr lang="en-US" sz="2400" dirty="0" err="1" smtClean="0">
                <a:solidFill>
                  <a:srgbClr val="111F07"/>
                </a:solidFill>
              </a:rPr>
              <a:t>Sanitários</a:t>
            </a:r>
            <a:endParaRPr lang="en-US" sz="2400" dirty="0" smtClean="0">
              <a:solidFill>
                <a:srgbClr val="111F07"/>
              </a:solidFill>
            </a:endParaRPr>
          </a:p>
          <a:p>
            <a:pPr lvl="2" algn="just"/>
            <a:r>
              <a:rPr lang="en-US" sz="2400" dirty="0" err="1" smtClean="0">
                <a:solidFill>
                  <a:srgbClr val="111F07"/>
                </a:solidFill>
              </a:rPr>
              <a:t>Tijolos</a:t>
            </a:r>
            <a:r>
              <a:rPr lang="en-US" sz="2400" dirty="0" smtClean="0">
                <a:solidFill>
                  <a:srgbClr val="111F07"/>
                </a:solidFill>
              </a:rPr>
              <a:t>/</a:t>
            </a:r>
            <a:r>
              <a:rPr lang="en-US" sz="2400" dirty="0" err="1" smtClean="0">
                <a:solidFill>
                  <a:srgbClr val="111F07"/>
                </a:solidFill>
              </a:rPr>
              <a:t>telhas</a:t>
            </a:r>
            <a:endParaRPr lang="en-US" sz="2400" dirty="0" smtClean="0">
              <a:solidFill>
                <a:srgbClr val="111F07"/>
              </a:solidFill>
            </a:endParaRPr>
          </a:p>
          <a:p>
            <a:pPr lvl="2" algn="just"/>
            <a:r>
              <a:rPr lang="en-US" sz="2400" dirty="0" err="1" smtClean="0">
                <a:solidFill>
                  <a:srgbClr val="111F07"/>
                </a:solidFill>
              </a:rPr>
              <a:t>Mármore</a:t>
            </a:r>
            <a:r>
              <a:rPr lang="en-US" sz="2400" dirty="0" smtClean="0">
                <a:solidFill>
                  <a:srgbClr val="111F07"/>
                </a:solidFill>
              </a:rPr>
              <a:t>/</a:t>
            </a:r>
            <a:r>
              <a:rPr lang="en-US" sz="2400" dirty="0" err="1" smtClean="0">
                <a:solidFill>
                  <a:srgbClr val="111F07"/>
                </a:solidFill>
              </a:rPr>
              <a:t>granito</a:t>
            </a:r>
            <a:endParaRPr lang="en-US" sz="2400" dirty="0" smtClean="0">
              <a:solidFill>
                <a:srgbClr val="111F07"/>
              </a:solidFill>
            </a:endParaRPr>
          </a:p>
          <a:p>
            <a:pPr lvl="2" algn="just"/>
            <a:r>
              <a:rPr lang="en-US" sz="2400" dirty="0">
                <a:solidFill>
                  <a:srgbClr val="111F07"/>
                </a:solidFill>
              </a:rPr>
              <a:t> </a:t>
            </a:r>
            <a:r>
              <a:rPr lang="en-US" sz="2400" b="1" dirty="0" err="1" smtClean="0">
                <a:solidFill>
                  <a:srgbClr val="111F07"/>
                </a:solidFill>
              </a:rPr>
              <a:t>Emissão</a:t>
            </a:r>
            <a:r>
              <a:rPr lang="en-US" sz="2400" b="1" dirty="0" smtClean="0">
                <a:solidFill>
                  <a:srgbClr val="111F07"/>
                </a:solidFill>
              </a:rPr>
              <a:t> de MTR</a:t>
            </a:r>
            <a:endParaRPr lang="en-US" sz="2400" b="1" dirty="0" smtClean="0">
              <a:solidFill>
                <a:srgbClr val="111F07"/>
              </a:solidFill>
            </a:endParaRPr>
          </a:p>
          <a:p>
            <a:pPr lvl="1" algn="just"/>
            <a:endParaRPr lang="en-US" sz="2000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dirty="0" smtClean="0"/>
          </a:p>
          <a:p>
            <a:endParaRPr lang="pt-BR" dirty="0"/>
          </a:p>
        </p:txBody>
      </p:sp>
      <p:pic>
        <p:nvPicPr>
          <p:cNvPr id="17" name="Espaço Reservado para Conteúdo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416" y="4593700"/>
            <a:ext cx="3123710" cy="20803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06" y="5560401"/>
            <a:ext cx="1194965" cy="1168644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594" y="2194092"/>
            <a:ext cx="2520000" cy="4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239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 dirty="0" smtClean="0">
                <a:solidFill>
                  <a:srgbClr val="111F07"/>
                </a:solidFill>
              </a:rPr>
              <a:t>PROCESSAMENTO DOS RESÍDUOS</a:t>
            </a:r>
            <a:endParaRPr lang="pt-BR" dirty="0">
              <a:solidFill>
                <a:srgbClr val="111F07"/>
              </a:solidFill>
            </a:endParaRPr>
          </a:p>
        </p:txBody>
      </p:sp>
      <p:sp>
        <p:nvSpPr>
          <p:cNvPr id="11" name="Espaço Reservado para Conteúdo 2"/>
          <p:cNvSpPr>
            <a:spLocks noGrp="1"/>
          </p:cNvSpPr>
          <p:nvPr>
            <p:ph idx="1"/>
          </p:nvPr>
        </p:nvSpPr>
        <p:spPr>
          <a:xfrm>
            <a:off x="677334" y="1266093"/>
            <a:ext cx="8789395" cy="5176612"/>
          </a:xfrm>
        </p:spPr>
        <p:txBody>
          <a:bodyPr>
            <a:normAutofit/>
          </a:bodyPr>
          <a:lstStyle/>
          <a:p>
            <a:pPr algn="just"/>
            <a:r>
              <a:rPr lang="en-US" sz="2800" b="1" dirty="0" smtClean="0">
                <a:solidFill>
                  <a:srgbClr val="111F07"/>
                </a:solidFill>
              </a:rPr>
              <a:t>DESCRIÇÃO PROCESSO</a:t>
            </a:r>
          </a:p>
          <a:p>
            <a:pPr lvl="1" algn="just"/>
            <a:r>
              <a:rPr lang="en-US" sz="2400" dirty="0" err="1" smtClean="0">
                <a:solidFill>
                  <a:srgbClr val="111F07"/>
                </a:solidFill>
              </a:rPr>
              <a:t>Descarregamento</a:t>
            </a:r>
            <a:endParaRPr lang="en-US" sz="2400" dirty="0" smtClean="0">
              <a:solidFill>
                <a:srgbClr val="111F07"/>
              </a:solidFill>
            </a:endParaRPr>
          </a:p>
          <a:p>
            <a:pPr lvl="1" algn="just"/>
            <a:r>
              <a:rPr lang="en-US" sz="2400" dirty="0" err="1" smtClean="0">
                <a:solidFill>
                  <a:srgbClr val="111F07"/>
                </a:solidFill>
              </a:rPr>
              <a:t>Triagem</a:t>
            </a:r>
            <a:endParaRPr lang="en-US" sz="2400" dirty="0" smtClean="0">
              <a:solidFill>
                <a:srgbClr val="111F07"/>
              </a:solidFill>
            </a:endParaRPr>
          </a:p>
          <a:p>
            <a:pPr lvl="1" algn="just"/>
            <a:r>
              <a:rPr lang="en-US" sz="2400" dirty="0" err="1" smtClean="0">
                <a:solidFill>
                  <a:srgbClr val="111F07"/>
                </a:solidFill>
              </a:rPr>
              <a:t>Britagem</a:t>
            </a:r>
            <a:r>
              <a:rPr lang="en-US" sz="2400" dirty="0" smtClean="0">
                <a:solidFill>
                  <a:srgbClr val="111F07"/>
                </a:solidFill>
              </a:rPr>
              <a:t>/</a:t>
            </a:r>
            <a:r>
              <a:rPr lang="en-US" sz="2400" dirty="0" err="1" smtClean="0">
                <a:solidFill>
                  <a:srgbClr val="111F07"/>
                </a:solidFill>
              </a:rPr>
              <a:t>moagem</a:t>
            </a:r>
            <a:endParaRPr lang="en-US" sz="2400" dirty="0" smtClean="0">
              <a:solidFill>
                <a:srgbClr val="111F07"/>
              </a:solidFill>
            </a:endParaRPr>
          </a:p>
          <a:p>
            <a:pPr lvl="1" algn="just"/>
            <a:r>
              <a:rPr lang="en-US" sz="2400" dirty="0" err="1" smtClean="0">
                <a:solidFill>
                  <a:srgbClr val="111F07"/>
                </a:solidFill>
              </a:rPr>
              <a:t>Classificação</a:t>
            </a:r>
            <a:r>
              <a:rPr lang="en-US" sz="2400" dirty="0" smtClean="0">
                <a:solidFill>
                  <a:srgbClr val="111F07"/>
                </a:solidFill>
              </a:rPr>
              <a:t> e </a:t>
            </a:r>
            <a:r>
              <a:rPr lang="en-US" sz="2400" dirty="0" err="1" smtClean="0">
                <a:solidFill>
                  <a:srgbClr val="111F07"/>
                </a:solidFill>
              </a:rPr>
              <a:t>separação</a:t>
            </a:r>
            <a:r>
              <a:rPr lang="en-US" sz="2400" dirty="0" smtClean="0">
                <a:solidFill>
                  <a:srgbClr val="111F07"/>
                </a:solidFill>
              </a:rPr>
              <a:t> de </a:t>
            </a:r>
            <a:r>
              <a:rPr lang="en-US" sz="2400" dirty="0" err="1" smtClean="0">
                <a:solidFill>
                  <a:srgbClr val="111F07"/>
                </a:solidFill>
              </a:rPr>
              <a:t>acordo</a:t>
            </a:r>
            <a:r>
              <a:rPr lang="en-US" sz="2400" dirty="0" smtClean="0">
                <a:solidFill>
                  <a:srgbClr val="111F07"/>
                </a:solidFill>
              </a:rPr>
              <a:t> com o </a:t>
            </a:r>
            <a:r>
              <a:rPr lang="en-US" sz="2400" dirty="0" err="1" smtClean="0">
                <a:solidFill>
                  <a:srgbClr val="111F07"/>
                </a:solidFill>
              </a:rPr>
              <a:t>agregado</a:t>
            </a:r>
            <a:endParaRPr lang="en-US" sz="2400" dirty="0" smtClean="0">
              <a:solidFill>
                <a:srgbClr val="111F07"/>
              </a:solidFill>
            </a:endParaRPr>
          </a:p>
          <a:p>
            <a:pPr lvl="1" algn="just"/>
            <a:r>
              <a:rPr lang="en-US" sz="2400" dirty="0" err="1" smtClean="0">
                <a:solidFill>
                  <a:srgbClr val="111F07"/>
                </a:solidFill>
              </a:rPr>
              <a:t>Acondicionamento</a:t>
            </a:r>
            <a:endParaRPr lang="en-US" sz="2400" dirty="0" smtClean="0">
              <a:solidFill>
                <a:srgbClr val="111F07"/>
              </a:solidFill>
            </a:endParaRPr>
          </a:p>
          <a:p>
            <a:pPr lvl="1" algn="just"/>
            <a:r>
              <a:rPr lang="en-US" sz="2400" dirty="0" smtClean="0">
                <a:solidFill>
                  <a:srgbClr val="111F07"/>
                </a:solidFill>
              </a:rPr>
              <a:t>Venda</a:t>
            </a:r>
          </a:p>
          <a:p>
            <a:pPr lvl="1" algn="just"/>
            <a:r>
              <a:rPr lang="pt-BR" sz="2000" b="1" dirty="0" smtClean="0">
                <a:solidFill>
                  <a:srgbClr val="111F07"/>
                </a:solidFill>
              </a:rPr>
              <a:t>OBS: o </a:t>
            </a:r>
            <a:r>
              <a:rPr lang="pt-BR" sz="2000" b="1" dirty="0">
                <a:solidFill>
                  <a:srgbClr val="111F07"/>
                </a:solidFill>
              </a:rPr>
              <a:t>gesso recebido é separado dos demais resíduos, acondicionado adequadamente e destinado para empresa localizada na região metropolitana devidamente licenciada para receber este resíduo.</a:t>
            </a:r>
          </a:p>
          <a:p>
            <a:pPr lvl="1" algn="just"/>
            <a:endParaRPr lang="en-US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457200" lvl="1" indent="0" algn="just">
              <a:buNone/>
            </a:pPr>
            <a:endParaRPr lang="en-US" sz="2000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dirty="0" smtClean="0"/>
          </a:p>
          <a:p>
            <a:endParaRPr lang="pt-BR" dirty="0"/>
          </a:p>
        </p:txBody>
      </p:sp>
      <p:pic>
        <p:nvPicPr>
          <p:cNvPr id="18" name="Imagem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62" y="5560401"/>
            <a:ext cx="1194965" cy="1168644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631" y="2309441"/>
            <a:ext cx="2520000" cy="4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927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 dirty="0" smtClean="0">
                <a:solidFill>
                  <a:srgbClr val="111F07"/>
                </a:solidFill>
              </a:rPr>
              <a:t>PROCESSAMENTO DOS RESÍDUOS</a:t>
            </a:r>
            <a:endParaRPr lang="pt-BR" dirty="0">
              <a:solidFill>
                <a:srgbClr val="111F07"/>
              </a:solidFill>
            </a:endParaRPr>
          </a:p>
        </p:txBody>
      </p:sp>
      <p:sp>
        <p:nvSpPr>
          <p:cNvPr id="11" name="Espaço Reservado para Conteúdo 2"/>
          <p:cNvSpPr>
            <a:spLocks noGrp="1"/>
          </p:cNvSpPr>
          <p:nvPr>
            <p:ph idx="1"/>
          </p:nvPr>
        </p:nvSpPr>
        <p:spPr>
          <a:xfrm>
            <a:off x="677334" y="1266093"/>
            <a:ext cx="8789395" cy="5176612"/>
          </a:xfrm>
        </p:spPr>
        <p:txBody>
          <a:bodyPr>
            <a:normAutofit/>
          </a:bodyPr>
          <a:lstStyle/>
          <a:p>
            <a:pPr algn="just"/>
            <a:r>
              <a:rPr lang="en-US" sz="2800" b="1" dirty="0" smtClean="0">
                <a:solidFill>
                  <a:srgbClr val="111F07"/>
                </a:solidFill>
              </a:rPr>
              <a:t>BRITADOR</a:t>
            </a:r>
          </a:p>
          <a:p>
            <a:pPr marL="457200" lvl="1" indent="0" algn="just">
              <a:buNone/>
            </a:pPr>
            <a:endParaRPr lang="en-US" sz="2000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dirty="0" smtClean="0"/>
          </a:p>
          <a:p>
            <a:endParaRPr lang="pt-BR" dirty="0"/>
          </a:p>
        </p:txBody>
      </p:sp>
      <p:pic>
        <p:nvPicPr>
          <p:cNvPr id="18" name="Imagem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06" y="5560401"/>
            <a:ext cx="1194965" cy="1168644"/>
          </a:xfrm>
          <a:prstGeom prst="rect">
            <a:avLst/>
          </a:prstGeom>
        </p:spPr>
      </p:pic>
      <p:pic>
        <p:nvPicPr>
          <p:cNvPr id="12" name="Espaço Reservado para Conteúdo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16" y="1668506"/>
            <a:ext cx="4083352" cy="31740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964" y="1792505"/>
            <a:ext cx="4082400" cy="3173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866" y="4029706"/>
            <a:ext cx="3537089" cy="2749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646" y="5367577"/>
            <a:ext cx="2303234" cy="136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920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 dirty="0" smtClean="0">
                <a:solidFill>
                  <a:srgbClr val="111F07"/>
                </a:solidFill>
              </a:rPr>
              <a:t>PRODUTO FINAL - AGREGADOS</a:t>
            </a:r>
            <a:endParaRPr lang="pt-BR" dirty="0">
              <a:solidFill>
                <a:srgbClr val="111F07"/>
              </a:solidFill>
            </a:endParaRPr>
          </a:p>
        </p:txBody>
      </p:sp>
      <p:sp>
        <p:nvSpPr>
          <p:cNvPr id="3" name="Espaço Reservado para Conteúdo 2"/>
          <p:cNvSpPr txBox="1">
            <a:spLocks/>
          </p:cNvSpPr>
          <p:nvPr/>
        </p:nvSpPr>
        <p:spPr>
          <a:xfrm>
            <a:off x="677334" y="1266093"/>
            <a:ext cx="8789395" cy="517661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800" b="1" dirty="0" smtClean="0">
                <a:solidFill>
                  <a:srgbClr val="111F07"/>
                </a:solidFill>
              </a:rPr>
              <a:t>TIPOS DE AGREGADOS</a:t>
            </a:r>
          </a:p>
          <a:p>
            <a:pPr lvl="1" algn="just"/>
            <a:r>
              <a:rPr lang="en-US" sz="2800" dirty="0" err="1" smtClean="0">
                <a:solidFill>
                  <a:srgbClr val="111F07"/>
                </a:solidFill>
              </a:rPr>
              <a:t>Pó</a:t>
            </a:r>
            <a:r>
              <a:rPr lang="en-US" sz="2800" dirty="0" smtClean="0">
                <a:solidFill>
                  <a:srgbClr val="111F07"/>
                </a:solidFill>
              </a:rPr>
              <a:t> de </a:t>
            </a:r>
            <a:r>
              <a:rPr lang="en-US" sz="2800" dirty="0" err="1" smtClean="0">
                <a:solidFill>
                  <a:srgbClr val="111F07"/>
                </a:solidFill>
              </a:rPr>
              <a:t>brita</a:t>
            </a:r>
            <a:endParaRPr lang="en-US" sz="2800" dirty="0" smtClean="0">
              <a:solidFill>
                <a:srgbClr val="111F07"/>
              </a:solidFill>
            </a:endParaRPr>
          </a:p>
          <a:p>
            <a:pPr lvl="1" algn="just"/>
            <a:r>
              <a:rPr lang="en-US" sz="2800" dirty="0" smtClean="0">
                <a:solidFill>
                  <a:srgbClr val="111F07"/>
                </a:solidFill>
              </a:rPr>
              <a:t>Brita</a:t>
            </a:r>
          </a:p>
          <a:p>
            <a:pPr lvl="1" algn="just"/>
            <a:r>
              <a:rPr lang="en-US" sz="2800" dirty="0" smtClean="0">
                <a:solidFill>
                  <a:srgbClr val="111F07"/>
                </a:solidFill>
              </a:rPr>
              <a:t>Brita 1</a:t>
            </a:r>
          </a:p>
          <a:p>
            <a:pPr lvl="1" algn="just"/>
            <a:r>
              <a:rPr lang="en-US" sz="2800" dirty="0" smtClean="0">
                <a:solidFill>
                  <a:srgbClr val="111F07"/>
                </a:solidFill>
              </a:rPr>
              <a:t>Brita 2</a:t>
            </a:r>
          </a:p>
          <a:p>
            <a:pPr lvl="1" algn="just"/>
            <a:endParaRPr lang="en-US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457200" lvl="1" indent="0" algn="just">
              <a:buFont typeface="Wingdings 3" charset="2"/>
              <a:buNone/>
            </a:pPr>
            <a:endParaRPr lang="en-US" sz="2000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dirty="0" smtClean="0"/>
          </a:p>
          <a:p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06" y="5560401"/>
            <a:ext cx="1194965" cy="1168644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863" y="3264723"/>
            <a:ext cx="4321689" cy="28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753" y="1513660"/>
            <a:ext cx="4321689" cy="28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300220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VÍDEO</a:t>
            </a:r>
            <a:endParaRPr lang="pt-BR" dirty="0"/>
          </a:p>
        </p:txBody>
      </p:sp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3473125"/>
              </p:ext>
            </p:extLst>
          </p:nvPr>
        </p:nvGraphicFramePr>
        <p:xfrm>
          <a:off x="4230336" y="2856645"/>
          <a:ext cx="1490663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Objeto de Shell de Gerenciador" showAsIcon="1" r:id="rId3" imgW="1490400" imgH="437760" progId="Package">
                  <p:embed/>
                </p:oleObj>
              </mc:Choice>
              <mc:Fallback>
                <p:oleObj name="Objeto de Shell de Gerenciador" showAsIcon="1" r:id="rId3" imgW="1490400" imgH="43776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30336" y="2856645"/>
                        <a:ext cx="1490663" cy="438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430430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PRODUTO FINAL – AGREGADOS - UTILIZAÇÃO</a:t>
            </a:r>
            <a:endParaRPr lang="pt-BR" dirty="0"/>
          </a:p>
        </p:txBody>
      </p:sp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677334" y="1358154"/>
            <a:ext cx="8596668" cy="5123328"/>
          </a:xfrm>
        </p:spPr>
        <p:txBody>
          <a:bodyPr>
            <a:normAutofit lnSpcReduction="10000"/>
          </a:bodyPr>
          <a:lstStyle/>
          <a:p>
            <a:pPr lvl="0"/>
            <a:r>
              <a:rPr lang="pt-BR" sz="2000" dirty="0">
                <a:solidFill>
                  <a:schemeClr val="accent2">
                    <a:lumMod val="75000"/>
                  </a:schemeClr>
                </a:solidFill>
              </a:rPr>
              <a:t>Base para nivelamento de pisos </a:t>
            </a:r>
            <a:r>
              <a:rPr lang="pt-BR" sz="2000" dirty="0" smtClean="0">
                <a:solidFill>
                  <a:schemeClr val="accent2">
                    <a:lumMod val="75000"/>
                  </a:schemeClr>
                </a:solidFill>
              </a:rPr>
              <a:t>industriais;</a:t>
            </a:r>
            <a:endParaRPr lang="pt-BR" sz="2000" dirty="0">
              <a:solidFill>
                <a:schemeClr val="accent2">
                  <a:lumMod val="75000"/>
                </a:schemeClr>
              </a:solidFill>
            </a:endParaRPr>
          </a:p>
          <a:p>
            <a:pPr lvl="0"/>
            <a:r>
              <a:rPr lang="pt-BR" sz="2000" dirty="0">
                <a:solidFill>
                  <a:schemeClr val="accent2">
                    <a:lumMod val="75000"/>
                  </a:schemeClr>
                </a:solidFill>
              </a:rPr>
              <a:t>Base para nivelamento de </a:t>
            </a:r>
            <a:r>
              <a:rPr lang="pt-BR" sz="2000" dirty="0" err="1" smtClean="0">
                <a:solidFill>
                  <a:schemeClr val="accent2">
                    <a:lumMod val="75000"/>
                  </a:schemeClr>
                </a:solidFill>
              </a:rPr>
              <a:t>contrapisos</a:t>
            </a:r>
            <a:r>
              <a:rPr lang="pt-BR" sz="2000" dirty="0">
                <a:solidFill>
                  <a:schemeClr val="accent2">
                    <a:lumMod val="75000"/>
                  </a:schemeClr>
                </a:solidFill>
              </a:rPr>
              <a:t>;</a:t>
            </a:r>
          </a:p>
          <a:p>
            <a:pPr lvl="0"/>
            <a:r>
              <a:rPr lang="pt-BR" sz="2000" dirty="0">
                <a:solidFill>
                  <a:schemeClr val="accent2">
                    <a:lumMod val="75000"/>
                  </a:schemeClr>
                </a:solidFill>
              </a:rPr>
              <a:t>Preenchimento de alicerce de </a:t>
            </a:r>
            <a:r>
              <a:rPr lang="pt-BR" sz="2000" dirty="0" smtClean="0">
                <a:solidFill>
                  <a:schemeClr val="accent2">
                    <a:lumMod val="75000"/>
                  </a:schemeClr>
                </a:solidFill>
              </a:rPr>
              <a:t>construções;</a:t>
            </a:r>
            <a:endParaRPr lang="pt-BR" sz="2000" dirty="0">
              <a:solidFill>
                <a:schemeClr val="accent2">
                  <a:lumMod val="75000"/>
                </a:schemeClr>
              </a:solidFill>
            </a:endParaRPr>
          </a:p>
          <a:p>
            <a:pPr lvl="0"/>
            <a:r>
              <a:rPr lang="pt-BR" sz="2000" dirty="0">
                <a:solidFill>
                  <a:schemeClr val="accent2">
                    <a:lumMod val="75000"/>
                  </a:schemeClr>
                </a:solidFill>
              </a:rPr>
              <a:t>Assentamento de pavimentações, </a:t>
            </a:r>
            <a:r>
              <a:rPr lang="pt-BR" sz="2000" dirty="0" smtClean="0">
                <a:solidFill>
                  <a:schemeClr val="accent2">
                    <a:lumMod val="75000"/>
                  </a:schemeClr>
                </a:solidFill>
              </a:rPr>
              <a:t>calçamentos;</a:t>
            </a:r>
            <a:endParaRPr lang="pt-BR" sz="2000" dirty="0">
              <a:solidFill>
                <a:schemeClr val="accent2">
                  <a:lumMod val="75000"/>
                </a:schemeClr>
              </a:solidFill>
            </a:endParaRPr>
          </a:p>
          <a:p>
            <a:pPr lvl="0"/>
            <a:r>
              <a:rPr lang="pt-BR" sz="2000" dirty="0">
                <a:solidFill>
                  <a:schemeClr val="accent2">
                    <a:lumMod val="75000"/>
                  </a:schemeClr>
                </a:solidFill>
              </a:rPr>
              <a:t>Base para instalação de </a:t>
            </a:r>
            <a:r>
              <a:rPr lang="pt-BR" sz="2000" dirty="0" smtClean="0">
                <a:solidFill>
                  <a:schemeClr val="accent2">
                    <a:lumMod val="75000"/>
                  </a:schemeClr>
                </a:solidFill>
              </a:rPr>
              <a:t>piscinas;</a:t>
            </a:r>
            <a:endParaRPr lang="pt-BR" sz="2000" dirty="0">
              <a:solidFill>
                <a:schemeClr val="accent2">
                  <a:lumMod val="75000"/>
                </a:schemeClr>
              </a:solidFill>
            </a:endParaRPr>
          </a:p>
          <a:p>
            <a:pPr lvl="0"/>
            <a:r>
              <a:rPr lang="pt-BR" sz="2000" dirty="0">
                <a:solidFill>
                  <a:schemeClr val="accent2">
                    <a:lumMod val="75000"/>
                  </a:schemeClr>
                </a:solidFill>
              </a:rPr>
              <a:t>Assentamento de </a:t>
            </a:r>
            <a:r>
              <a:rPr lang="pt-BR" sz="2000" dirty="0" smtClean="0">
                <a:solidFill>
                  <a:schemeClr val="accent2">
                    <a:lumMod val="75000"/>
                  </a:schemeClr>
                </a:solidFill>
              </a:rPr>
              <a:t>tubulações;</a:t>
            </a:r>
            <a:endParaRPr lang="pt-BR" sz="2000" dirty="0">
              <a:solidFill>
                <a:schemeClr val="accent2">
                  <a:lumMod val="75000"/>
                </a:schemeClr>
              </a:solidFill>
            </a:endParaRPr>
          </a:p>
          <a:p>
            <a:pPr lvl="0"/>
            <a:r>
              <a:rPr lang="pt-BR" sz="2000" dirty="0">
                <a:solidFill>
                  <a:schemeClr val="accent2">
                    <a:lumMod val="75000"/>
                  </a:schemeClr>
                </a:solidFill>
              </a:rPr>
              <a:t>Recebimento e descarte adequado do </a:t>
            </a:r>
            <a:r>
              <a:rPr lang="pt-BR" sz="2000" dirty="0" smtClean="0">
                <a:solidFill>
                  <a:schemeClr val="accent2">
                    <a:lumMod val="75000"/>
                  </a:schemeClr>
                </a:solidFill>
              </a:rPr>
              <a:t>gesso;</a:t>
            </a:r>
            <a:endParaRPr lang="pt-BR" sz="2000" dirty="0">
              <a:solidFill>
                <a:schemeClr val="accent2">
                  <a:lumMod val="75000"/>
                </a:schemeClr>
              </a:solidFill>
            </a:endParaRPr>
          </a:p>
          <a:p>
            <a:pPr lvl="0"/>
            <a:r>
              <a:rPr lang="pt-BR" sz="2000" dirty="0">
                <a:solidFill>
                  <a:schemeClr val="accent2">
                    <a:lumMod val="75000"/>
                  </a:schemeClr>
                </a:solidFill>
              </a:rPr>
              <a:t>Granulado para reparos em estrada de chão </a:t>
            </a:r>
            <a:r>
              <a:rPr lang="pt-BR" sz="2000" dirty="0" smtClean="0">
                <a:solidFill>
                  <a:schemeClr val="accent2">
                    <a:lumMod val="75000"/>
                  </a:schemeClr>
                </a:solidFill>
              </a:rPr>
              <a:t>batido;</a:t>
            </a:r>
            <a:endParaRPr lang="pt-BR" sz="2000" dirty="0">
              <a:solidFill>
                <a:schemeClr val="accent2">
                  <a:lumMod val="75000"/>
                </a:schemeClr>
              </a:solidFill>
            </a:endParaRPr>
          </a:p>
          <a:p>
            <a:pPr lvl="0"/>
            <a:r>
              <a:rPr lang="pt-BR" sz="2000" dirty="0" smtClean="0">
                <a:solidFill>
                  <a:schemeClr val="accent2">
                    <a:lumMod val="75000"/>
                  </a:schemeClr>
                </a:solidFill>
              </a:rPr>
              <a:t>Terraplanagem;</a:t>
            </a:r>
            <a:endParaRPr lang="pt-BR" sz="2000" dirty="0">
              <a:solidFill>
                <a:schemeClr val="accent2">
                  <a:lumMod val="75000"/>
                </a:schemeClr>
              </a:solidFill>
            </a:endParaRPr>
          </a:p>
          <a:p>
            <a:pPr lvl="0"/>
            <a:r>
              <a:rPr lang="pt-BR" sz="2000" dirty="0">
                <a:solidFill>
                  <a:schemeClr val="accent2">
                    <a:lumMod val="75000"/>
                  </a:schemeClr>
                </a:solidFill>
              </a:rPr>
              <a:t> Drenagens em pátios e muros de </a:t>
            </a:r>
            <a:r>
              <a:rPr lang="pt-BR" sz="2000" dirty="0" smtClean="0">
                <a:solidFill>
                  <a:schemeClr val="accent2">
                    <a:lumMod val="75000"/>
                  </a:schemeClr>
                </a:solidFill>
              </a:rPr>
              <a:t>contenção;</a:t>
            </a:r>
            <a:endParaRPr lang="pt-BR" sz="2000" dirty="0">
              <a:solidFill>
                <a:schemeClr val="accent2">
                  <a:lumMod val="75000"/>
                </a:schemeClr>
              </a:solidFill>
            </a:endParaRPr>
          </a:p>
          <a:p>
            <a:pPr lvl="0"/>
            <a:r>
              <a:rPr lang="pt-BR" sz="2000" dirty="0">
                <a:solidFill>
                  <a:schemeClr val="accent2">
                    <a:lumMod val="75000"/>
                  </a:schemeClr>
                </a:solidFill>
              </a:rPr>
              <a:t>Estacionamentos, </a:t>
            </a:r>
            <a:r>
              <a:rPr lang="pt-BR" sz="2000" dirty="0" smtClean="0">
                <a:solidFill>
                  <a:schemeClr val="accent2">
                    <a:lumMod val="75000"/>
                  </a:schemeClr>
                </a:solidFill>
              </a:rPr>
              <a:t>acessos;</a:t>
            </a:r>
            <a:endParaRPr lang="pt-BR" sz="2000" dirty="0">
              <a:solidFill>
                <a:schemeClr val="accent2">
                  <a:lumMod val="75000"/>
                </a:schemeClr>
              </a:solidFill>
            </a:endParaRPr>
          </a:p>
          <a:p>
            <a:pPr lvl="0"/>
            <a:r>
              <a:rPr lang="pt-BR" sz="2000" dirty="0">
                <a:solidFill>
                  <a:schemeClr val="accent2">
                    <a:lumMod val="75000"/>
                  </a:schemeClr>
                </a:solidFill>
              </a:rPr>
              <a:t> Paisagismo e ornamentação de </a:t>
            </a:r>
            <a:r>
              <a:rPr lang="pt-BR" sz="2000" dirty="0" smtClean="0">
                <a:solidFill>
                  <a:schemeClr val="accent2">
                    <a:lumMod val="75000"/>
                  </a:schemeClr>
                </a:solidFill>
              </a:rPr>
              <a:t>jardins;</a:t>
            </a:r>
            <a:endParaRPr lang="pt-BR" sz="2000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074528"/>
            <a:ext cx="647010" cy="632760"/>
          </a:xfrm>
          <a:prstGeom prst="rect">
            <a:avLst/>
          </a:prstGeom>
        </p:spPr>
      </p:pic>
      <p:pic>
        <p:nvPicPr>
          <p:cNvPr id="7" name="Espaço Reservado para Conteúdo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9980" y="4385002"/>
            <a:ext cx="4296229" cy="2322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638340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923517" y="519358"/>
            <a:ext cx="8596668" cy="388077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3600" b="1" dirty="0" smtClean="0">
                <a:solidFill>
                  <a:srgbClr val="111F07"/>
                </a:solidFill>
              </a:rPr>
              <a:t>SUSTENTABILIDADE </a:t>
            </a:r>
          </a:p>
          <a:p>
            <a:pPr marL="0" indent="0" algn="ctr">
              <a:buNone/>
            </a:pPr>
            <a:r>
              <a:rPr lang="pt-BR" sz="3600" b="1" dirty="0" smtClean="0">
                <a:solidFill>
                  <a:srgbClr val="111F07"/>
                </a:solidFill>
              </a:rPr>
              <a:t>X </a:t>
            </a:r>
          </a:p>
          <a:p>
            <a:pPr marL="0" indent="0" algn="ctr">
              <a:buNone/>
            </a:pPr>
            <a:r>
              <a:rPr lang="pt-BR" sz="3600" b="1" dirty="0" smtClean="0">
                <a:solidFill>
                  <a:srgbClr val="111F07"/>
                </a:solidFill>
              </a:rPr>
              <a:t>RESÍDUOS DA CONSTRUÇÃO CIVIL - RCC</a:t>
            </a:r>
            <a:endParaRPr lang="pt-BR" sz="3600" b="1" dirty="0">
              <a:solidFill>
                <a:srgbClr val="111F07"/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93" b="9401"/>
          <a:stretch/>
        </p:blipFill>
        <p:spPr>
          <a:xfrm>
            <a:off x="3738596" y="2707831"/>
            <a:ext cx="3240000" cy="36233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85" y="4660822"/>
            <a:ext cx="1708016" cy="1670394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599" y="4755279"/>
            <a:ext cx="1364933" cy="157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4671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406" y="1794730"/>
            <a:ext cx="2880000" cy="3225852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342" y="949402"/>
            <a:ext cx="2880000" cy="512000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074528"/>
            <a:ext cx="647010" cy="63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1181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359" y="808892"/>
            <a:ext cx="2880000" cy="5120000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636" y="808892"/>
            <a:ext cx="2880000" cy="512000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074528"/>
            <a:ext cx="647010" cy="63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0493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92" y="1374115"/>
            <a:ext cx="4195200" cy="314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tângulo 4"/>
          <p:cNvSpPr/>
          <p:nvPr/>
        </p:nvSpPr>
        <p:spPr>
          <a:xfrm>
            <a:off x="1861666" y="727784"/>
            <a:ext cx="24204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pt-BR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  <a:ea typeface="Times New Roman" panose="02020603050405020304" pitchFamily="18" charset="0"/>
                <a:cs typeface="David" panose="020E0502060401010101" pitchFamily="34" charset="-79"/>
              </a:rPr>
              <a:t>BRITA TIPO 1 </a:t>
            </a:r>
            <a:r>
              <a:rPr lang="pt-BR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pt-BR" sz="9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1790700" algn="l"/>
              </a:tabLst>
            </a:pPr>
            <a:r>
              <a:rPr lang="pt-BR" dirty="0"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endParaRPr lang="pt-BR" sz="9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136" y="2987194"/>
            <a:ext cx="4194895" cy="31461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aixaDeTexto 6"/>
          <p:cNvSpPr txBox="1"/>
          <p:nvPr/>
        </p:nvSpPr>
        <p:spPr>
          <a:xfrm>
            <a:off x="5999144" y="2633194"/>
            <a:ext cx="2477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cs typeface="David" panose="020E0502060401010101" pitchFamily="34" charset="-79"/>
              </a:rPr>
              <a:t>BRITA TIPO 2</a:t>
            </a:r>
            <a:endParaRPr lang="pt-BR" b="1" dirty="0">
              <a:solidFill>
                <a:schemeClr val="accent2">
                  <a:lumMod val="75000"/>
                </a:schemeClr>
              </a:solidFill>
              <a:cs typeface="David" panose="020E0502060401010101" pitchFamily="34" charset="-79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074528"/>
            <a:ext cx="647010" cy="63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098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677334" y="1402562"/>
            <a:ext cx="8596668" cy="5326480"/>
          </a:xfrm>
        </p:spPr>
        <p:txBody>
          <a:bodyPr>
            <a:normAutofit/>
          </a:bodyPr>
          <a:lstStyle/>
          <a:p>
            <a:pPr algn="just"/>
            <a:r>
              <a:rPr lang="pt-BR" sz="2000" b="1" dirty="0" smtClean="0">
                <a:solidFill>
                  <a:srgbClr val="111F07"/>
                </a:solidFill>
              </a:rPr>
              <a:t>CONSTRUTORAS;</a:t>
            </a:r>
          </a:p>
          <a:p>
            <a:pPr algn="just"/>
            <a:r>
              <a:rPr lang="pt-BR" sz="2000" b="1" dirty="0" smtClean="0">
                <a:solidFill>
                  <a:srgbClr val="111F07"/>
                </a:solidFill>
              </a:rPr>
              <a:t>FLORICULTURAS;</a:t>
            </a:r>
          </a:p>
          <a:p>
            <a:pPr algn="just"/>
            <a:endParaRPr lang="pt-BR" sz="2000" b="1" dirty="0" smtClean="0">
              <a:solidFill>
                <a:srgbClr val="111F07"/>
              </a:solidFill>
            </a:endParaRPr>
          </a:p>
          <a:p>
            <a:pPr algn="just"/>
            <a:r>
              <a:rPr lang="pt-BR" sz="2000" b="1" dirty="0" smtClean="0">
                <a:solidFill>
                  <a:srgbClr val="111F07"/>
                </a:solidFill>
              </a:rPr>
              <a:t>AVALIAÇÃO DO PRODUTO FINAL PELO CLIENTE</a:t>
            </a:r>
          </a:p>
          <a:p>
            <a:pPr algn="just"/>
            <a:r>
              <a:rPr lang="pt-BR" sz="2000" dirty="0">
                <a:solidFill>
                  <a:srgbClr val="111F07"/>
                </a:solidFill>
              </a:rPr>
              <a:t>Os clientes em sua maioria avaliaram a qualidade dos produtos agregados dos resíduos reciclados como </a:t>
            </a:r>
            <a:r>
              <a:rPr lang="pt-BR" sz="2000" b="1" dirty="0">
                <a:solidFill>
                  <a:srgbClr val="111F07"/>
                </a:solidFill>
              </a:rPr>
              <a:t>muito boa</a:t>
            </a:r>
            <a:r>
              <a:rPr lang="pt-BR" sz="2000" dirty="0">
                <a:solidFill>
                  <a:srgbClr val="111F07"/>
                </a:solidFill>
              </a:rPr>
              <a:t>;</a:t>
            </a:r>
          </a:p>
          <a:p>
            <a:pPr algn="just"/>
            <a:r>
              <a:rPr lang="pt-BR" sz="2000" dirty="0" smtClean="0">
                <a:solidFill>
                  <a:srgbClr val="111F07"/>
                </a:solidFill>
              </a:rPr>
              <a:t>Os clientes em sua maioria optam por utilizar </a:t>
            </a:r>
            <a:r>
              <a:rPr lang="pt-BR" sz="2000" dirty="0">
                <a:solidFill>
                  <a:srgbClr val="111F07"/>
                </a:solidFill>
              </a:rPr>
              <a:t>os resíduos agregados </a:t>
            </a:r>
            <a:r>
              <a:rPr lang="pt-BR" sz="2000" dirty="0" smtClean="0">
                <a:solidFill>
                  <a:srgbClr val="111F07"/>
                </a:solidFill>
              </a:rPr>
              <a:t>reciclados</a:t>
            </a:r>
            <a:r>
              <a:rPr lang="pt-BR" sz="2000" dirty="0">
                <a:solidFill>
                  <a:srgbClr val="111F07"/>
                </a:solidFill>
              </a:rPr>
              <a:t> </a:t>
            </a:r>
            <a:r>
              <a:rPr lang="pt-BR" sz="2000" dirty="0" smtClean="0">
                <a:solidFill>
                  <a:srgbClr val="111F07"/>
                </a:solidFill>
              </a:rPr>
              <a:t> </a:t>
            </a:r>
            <a:r>
              <a:rPr lang="pt-BR" sz="2000" b="1" dirty="0" smtClean="0">
                <a:solidFill>
                  <a:srgbClr val="111F07"/>
                </a:solidFill>
              </a:rPr>
              <a:t>levando em consideração a prática da sustentabilidade atrelada ao custo benefício;</a:t>
            </a:r>
          </a:p>
          <a:p>
            <a:pPr algn="just"/>
            <a:r>
              <a:rPr lang="pt-BR" sz="2000" i="1" dirty="0" smtClean="0">
                <a:solidFill>
                  <a:srgbClr val="111F07"/>
                </a:solidFill>
              </a:rPr>
              <a:t>“Comparado </a:t>
            </a:r>
            <a:r>
              <a:rPr lang="pt-BR" sz="2000" i="1" dirty="0">
                <a:solidFill>
                  <a:srgbClr val="111F07"/>
                </a:solidFill>
              </a:rPr>
              <a:t>ao material tradicional utilizado (pó de brita e britas tradicionais), os resíduos de agregado reciclado </a:t>
            </a:r>
            <a:r>
              <a:rPr lang="pt-BR" sz="2000" i="1" dirty="0" smtClean="0">
                <a:solidFill>
                  <a:srgbClr val="111F07"/>
                </a:solidFill>
              </a:rPr>
              <a:t>tem </a:t>
            </a:r>
            <a:r>
              <a:rPr lang="pt-BR" sz="2000" i="1" dirty="0">
                <a:solidFill>
                  <a:srgbClr val="111F07"/>
                </a:solidFill>
              </a:rPr>
              <a:t>um ótimo custo benefício, sendo mais barato que os britados de basalto ou granito, e funcionam de forma semelhante para preenchimentos, drenagens e acomodação de tubulações</a:t>
            </a:r>
            <a:r>
              <a:rPr lang="pt-BR" sz="2000" i="1" dirty="0" smtClean="0">
                <a:solidFill>
                  <a:srgbClr val="111F07"/>
                </a:solidFill>
              </a:rPr>
              <a:t>.” </a:t>
            </a:r>
            <a:r>
              <a:rPr lang="pt-BR" sz="2000" dirty="0" smtClean="0">
                <a:solidFill>
                  <a:srgbClr val="111F07"/>
                </a:solidFill>
              </a:rPr>
              <a:t> Depoimento de cliente</a:t>
            </a:r>
          </a:p>
          <a:p>
            <a:pPr algn="just"/>
            <a:endParaRPr lang="pt-BR" dirty="0" smtClean="0"/>
          </a:p>
          <a:p>
            <a:pPr algn="just"/>
            <a:endParaRPr lang="pt-BR" dirty="0"/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 dirty="0" smtClean="0">
                <a:solidFill>
                  <a:srgbClr val="111F07"/>
                </a:solidFill>
              </a:rPr>
              <a:t>CLIENTES DO PRODUTO FINAL</a:t>
            </a:r>
            <a:endParaRPr lang="pt-BR" dirty="0">
              <a:solidFill>
                <a:srgbClr val="111F07"/>
              </a:solidFill>
            </a:endParaRPr>
          </a:p>
        </p:txBody>
      </p:sp>
      <p:pic>
        <p:nvPicPr>
          <p:cNvPr id="7" name="Espaço Reservado para Conteúdo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3" t="3621" r="17206" b="4395"/>
          <a:stretch/>
        </p:blipFill>
        <p:spPr>
          <a:xfrm>
            <a:off x="9953940" y="261288"/>
            <a:ext cx="1359876" cy="1271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8687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677334" y="1402562"/>
            <a:ext cx="8596668" cy="5326480"/>
          </a:xfrm>
        </p:spPr>
        <p:txBody>
          <a:bodyPr>
            <a:normAutofit/>
          </a:bodyPr>
          <a:lstStyle/>
          <a:p>
            <a:pPr algn="just"/>
            <a:r>
              <a:rPr lang="pt-BR" sz="2400" b="1" dirty="0" smtClean="0">
                <a:solidFill>
                  <a:srgbClr val="111F07"/>
                </a:solidFill>
              </a:rPr>
              <a:t>Informações fornecidas por clientes</a:t>
            </a:r>
          </a:p>
          <a:p>
            <a:pPr algn="just"/>
            <a:r>
              <a:rPr lang="pt-BR" sz="2400" dirty="0" smtClean="0">
                <a:solidFill>
                  <a:srgbClr val="111F07"/>
                </a:solidFill>
              </a:rPr>
              <a:t>A </a:t>
            </a:r>
            <a:r>
              <a:rPr lang="pt-BR" sz="2400" dirty="0">
                <a:solidFill>
                  <a:srgbClr val="111F07"/>
                </a:solidFill>
              </a:rPr>
              <a:t>empresa vem utilizando os agregados reciclados em: </a:t>
            </a:r>
            <a:r>
              <a:rPr lang="pt-BR" sz="2400" dirty="0" smtClean="0">
                <a:solidFill>
                  <a:srgbClr val="111F07"/>
                </a:solidFill>
              </a:rPr>
              <a:t>	</a:t>
            </a:r>
          </a:p>
          <a:p>
            <a:pPr lvl="1" algn="just"/>
            <a:r>
              <a:rPr lang="pt-BR" sz="2400" dirty="0" smtClean="0">
                <a:solidFill>
                  <a:srgbClr val="111F07"/>
                </a:solidFill>
              </a:rPr>
              <a:t>aterros </a:t>
            </a:r>
            <a:r>
              <a:rPr lang="pt-BR" sz="2400" dirty="0">
                <a:solidFill>
                  <a:srgbClr val="111F07"/>
                </a:solidFill>
              </a:rPr>
              <a:t>de contenções com função </a:t>
            </a:r>
            <a:r>
              <a:rPr lang="pt-BR" sz="2400" dirty="0" err="1">
                <a:solidFill>
                  <a:srgbClr val="111F07"/>
                </a:solidFill>
              </a:rPr>
              <a:t>drenante</a:t>
            </a:r>
            <a:r>
              <a:rPr lang="pt-BR" sz="2400" dirty="0">
                <a:solidFill>
                  <a:srgbClr val="111F07"/>
                </a:solidFill>
              </a:rPr>
              <a:t>; </a:t>
            </a:r>
            <a:endParaRPr lang="pt-BR" sz="2400" dirty="0" smtClean="0">
              <a:solidFill>
                <a:srgbClr val="111F07"/>
              </a:solidFill>
            </a:endParaRPr>
          </a:p>
          <a:p>
            <a:pPr lvl="1" algn="just"/>
            <a:r>
              <a:rPr lang="pt-BR" sz="2400" dirty="0" smtClean="0">
                <a:solidFill>
                  <a:srgbClr val="111F07"/>
                </a:solidFill>
              </a:rPr>
              <a:t>preenchimento </a:t>
            </a:r>
            <a:r>
              <a:rPr lang="pt-BR" sz="2400" dirty="0">
                <a:solidFill>
                  <a:srgbClr val="111F07"/>
                </a:solidFill>
              </a:rPr>
              <a:t>de fundações de casas; </a:t>
            </a:r>
            <a:endParaRPr lang="pt-BR" sz="2400" dirty="0" smtClean="0">
              <a:solidFill>
                <a:srgbClr val="111F07"/>
              </a:solidFill>
            </a:endParaRPr>
          </a:p>
          <a:p>
            <a:pPr lvl="1" algn="just"/>
            <a:r>
              <a:rPr lang="pt-BR" sz="2400" dirty="0" smtClean="0">
                <a:solidFill>
                  <a:srgbClr val="111F07"/>
                </a:solidFill>
              </a:rPr>
              <a:t>acomodação </a:t>
            </a:r>
            <a:r>
              <a:rPr lang="pt-BR" sz="2400" dirty="0">
                <a:solidFill>
                  <a:srgbClr val="111F07"/>
                </a:solidFill>
              </a:rPr>
              <a:t>de tubulações hidráulicas de concreto, PVC e PBA; </a:t>
            </a:r>
            <a:endParaRPr lang="pt-BR" sz="2400" dirty="0" smtClean="0">
              <a:solidFill>
                <a:srgbClr val="111F07"/>
              </a:solidFill>
            </a:endParaRPr>
          </a:p>
          <a:p>
            <a:pPr lvl="1" algn="just"/>
            <a:r>
              <a:rPr lang="pt-BR" sz="2400" dirty="0" smtClean="0">
                <a:solidFill>
                  <a:srgbClr val="111F07"/>
                </a:solidFill>
              </a:rPr>
              <a:t>complementação </a:t>
            </a:r>
            <a:r>
              <a:rPr lang="pt-BR" sz="2400" dirty="0">
                <a:solidFill>
                  <a:srgbClr val="111F07"/>
                </a:solidFill>
              </a:rPr>
              <a:t>para base para pavimentação; </a:t>
            </a:r>
            <a:endParaRPr lang="pt-BR" sz="2400" dirty="0" smtClean="0">
              <a:solidFill>
                <a:srgbClr val="111F07"/>
              </a:solidFill>
            </a:endParaRPr>
          </a:p>
          <a:p>
            <a:pPr lvl="1" algn="just"/>
            <a:r>
              <a:rPr lang="pt-BR" sz="2400" dirty="0" smtClean="0">
                <a:solidFill>
                  <a:srgbClr val="111F07"/>
                </a:solidFill>
              </a:rPr>
              <a:t>base </a:t>
            </a:r>
            <a:r>
              <a:rPr lang="pt-BR" sz="2400" dirty="0">
                <a:solidFill>
                  <a:srgbClr val="111F07"/>
                </a:solidFill>
              </a:rPr>
              <a:t>de regularização para calçadas de concreto. </a:t>
            </a:r>
            <a:endParaRPr lang="pt-BR" sz="2400" dirty="0" smtClean="0">
              <a:solidFill>
                <a:srgbClr val="111F07"/>
              </a:solidFill>
            </a:endParaRPr>
          </a:p>
          <a:p>
            <a:pPr algn="just"/>
            <a:endParaRPr lang="pt-BR" sz="20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just"/>
            <a:endParaRPr lang="pt-BR" sz="20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just"/>
            <a:endParaRPr lang="pt-BR" dirty="0" smtClean="0"/>
          </a:p>
          <a:p>
            <a:pPr algn="just"/>
            <a:endParaRPr lang="pt-BR" dirty="0"/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 dirty="0" smtClean="0">
                <a:solidFill>
                  <a:srgbClr val="111F07"/>
                </a:solidFill>
              </a:rPr>
              <a:t>UTILIZAÇÃO DO PRODUTO FINAL POR CLIENTES</a:t>
            </a:r>
            <a:endParaRPr lang="pt-BR" dirty="0">
              <a:solidFill>
                <a:srgbClr val="111F07"/>
              </a:solidFill>
            </a:endParaRPr>
          </a:p>
        </p:txBody>
      </p:sp>
      <p:pic>
        <p:nvPicPr>
          <p:cNvPr id="4" name="Espaço Reservado para Conteúdo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3" t="3621" r="17206" b="4395"/>
          <a:stretch/>
        </p:blipFill>
        <p:spPr>
          <a:xfrm>
            <a:off x="9953940" y="261288"/>
            <a:ext cx="1359876" cy="1271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4996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677334" y="1402562"/>
            <a:ext cx="8596668" cy="5326480"/>
          </a:xfrm>
        </p:spPr>
        <p:txBody>
          <a:bodyPr>
            <a:normAutofit/>
          </a:bodyPr>
          <a:lstStyle/>
          <a:p>
            <a:pPr algn="just"/>
            <a:r>
              <a:rPr lang="pt-BR" sz="2400" b="1" dirty="0">
                <a:solidFill>
                  <a:srgbClr val="111F07"/>
                </a:solidFill>
              </a:rPr>
              <a:t>Informações fornecidas por clientes</a:t>
            </a:r>
            <a:endParaRPr lang="pt-BR" sz="2400" dirty="0" smtClean="0">
              <a:solidFill>
                <a:srgbClr val="111F07"/>
              </a:solidFill>
            </a:endParaRPr>
          </a:p>
          <a:p>
            <a:pPr algn="just"/>
            <a:r>
              <a:rPr lang="pt-BR" sz="2400" dirty="0" smtClean="0">
                <a:solidFill>
                  <a:srgbClr val="111F07"/>
                </a:solidFill>
              </a:rPr>
              <a:t>A </a:t>
            </a:r>
            <a:r>
              <a:rPr lang="pt-BR" sz="2400" dirty="0">
                <a:solidFill>
                  <a:srgbClr val="111F07"/>
                </a:solidFill>
              </a:rPr>
              <a:t>empresa vem utilizando os agregados reciclados em: </a:t>
            </a:r>
            <a:r>
              <a:rPr lang="pt-BR" sz="2400" dirty="0" smtClean="0">
                <a:solidFill>
                  <a:srgbClr val="111F07"/>
                </a:solidFill>
              </a:rPr>
              <a:t>	</a:t>
            </a:r>
          </a:p>
          <a:p>
            <a:pPr lvl="1"/>
            <a:r>
              <a:rPr lang="pt-BR" sz="2400" dirty="0">
                <a:solidFill>
                  <a:srgbClr val="111F07"/>
                </a:solidFill>
              </a:rPr>
              <a:t>E</a:t>
            </a:r>
            <a:r>
              <a:rPr lang="pt-BR" sz="2400" dirty="0" smtClean="0">
                <a:solidFill>
                  <a:srgbClr val="111F07"/>
                </a:solidFill>
              </a:rPr>
              <a:t>m </a:t>
            </a:r>
            <a:r>
              <a:rPr lang="pt-BR" sz="2400" dirty="0">
                <a:solidFill>
                  <a:srgbClr val="111F07"/>
                </a:solidFill>
              </a:rPr>
              <a:t>todas as </a:t>
            </a:r>
            <a:r>
              <a:rPr lang="pt-BR" sz="2400" dirty="0" smtClean="0">
                <a:solidFill>
                  <a:srgbClr val="111F07"/>
                </a:solidFill>
              </a:rPr>
              <a:t>obras;</a:t>
            </a:r>
          </a:p>
          <a:p>
            <a:pPr lvl="1"/>
            <a:r>
              <a:rPr lang="pt-BR" sz="2400" dirty="0" smtClean="0">
                <a:solidFill>
                  <a:srgbClr val="111F07"/>
                </a:solidFill>
              </a:rPr>
              <a:t>Como </a:t>
            </a:r>
            <a:r>
              <a:rPr lang="pt-BR" sz="2400" dirty="0">
                <a:solidFill>
                  <a:srgbClr val="111F07"/>
                </a:solidFill>
              </a:rPr>
              <a:t>base de </a:t>
            </a:r>
            <a:r>
              <a:rPr lang="pt-BR" sz="2400" dirty="0" smtClean="0">
                <a:solidFill>
                  <a:srgbClr val="111F07"/>
                </a:solidFill>
              </a:rPr>
              <a:t>ruas;</a:t>
            </a:r>
          </a:p>
          <a:p>
            <a:pPr lvl="1"/>
            <a:r>
              <a:rPr lang="pt-BR" sz="2400" dirty="0" smtClean="0">
                <a:solidFill>
                  <a:srgbClr val="111F07"/>
                </a:solidFill>
              </a:rPr>
              <a:t>Bases </a:t>
            </a:r>
            <a:r>
              <a:rPr lang="pt-BR" sz="2400" dirty="0">
                <a:solidFill>
                  <a:srgbClr val="111F07"/>
                </a:solidFill>
              </a:rPr>
              <a:t>para concretagem de </a:t>
            </a:r>
            <a:r>
              <a:rPr lang="pt-BR" sz="2400" dirty="0" err="1" smtClean="0">
                <a:solidFill>
                  <a:srgbClr val="111F07"/>
                </a:solidFill>
              </a:rPr>
              <a:t>radier</a:t>
            </a:r>
            <a:r>
              <a:rPr lang="pt-BR" sz="2400" dirty="0" smtClean="0">
                <a:solidFill>
                  <a:srgbClr val="111F07"/>
                </a:solidFill>
              </a:rPr>
              <a:t>;</a:t>
            </a:r>
          </a:p>
          <a:p>
            <a:pPr lvl="1"/>
            <a:r>
              <a:rPr lang="pt-BR" sz="2400" dirty="0" smtClean="0">
                <a:solidFill>
                  <a:srgbClr val="111F07"/>
                </a:solidFill>
              </a:rPr>
              <a:t>Compactação </a:t>
            </a:r>
            <a:r>
              <a:rPr lang="pt-BR" sz="2400" dirty="0">
                <a:solidFill>
                  <a:srgbClr val="111F07"/>
                </a:solidFill>
              </a:rPr>
              <a:t>de </a:t>
            </a:r>
            <a:r>
              <a:rPr lang="pt-BR" sz="2400" dirty="0" smtClean="0">
                <a:solidFill>
                  <a:srgbClr val="111F07"/>
                </a:solidFill>
              </a:rPr>
              <a:t>aterro;</a:t>
            </a:r>
          </a:p>
          <a:p>
            <a:pPr lvl="1"/>
            <a:r>
              <a:rPr lang="pt-BR" sz="2400" dirty="0" smtClean="0">
                <a:solidFill>
                  <a:srgbClr val="111F07"/>
                </a:solidFill>
              </a:rPr>
              <a:t>Assentamento </a:t>
            </a:r>
            <a:r>
              <a:rPr lang="pt-BR" sz="2400" dirty="0">
                <a:solidFill>
                  <a:srgbClr val="111F07"/>
                </a:solidFill>
              </a:rPr>
              <a:t>de </a:t>
            </a:r>
            <a:r>
              <a:rPr lang="pt-BR" sz="2400" dirty="0" smtClean="0">
                <a:solidFill>
                  <a:srgbClr val="111F07"/>
                </a:solidFill>
              </a:rPr>
              <a:t>PVS.</a:t>
            </a:r>
            <a:endParaRPr lang="pt-BR" sz="2400" dirty="0">
              <a:solidFill>
                <a:srgbClr val="111F07"/>
              </a:solidFill>
            </a:endParaRPr>
          </a:p>
          <a:p>
            <a:pPr algn="just"/>
            <a:endParaRPr lang="pt-BR" sz="20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just"/>
            <a:endParaRPr lang="pt-BR" dirty="0" smtClean="0"/>
          </a:p>
          <a:p>
            <a:pPr algn="just"/>
            <a:endParaRPr lang="pt-BR" dirty="0"/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 dirty="0" smtClean="0">
                <a:solidFill>
                  <a:srgbClr val="111F07"/>
                </a:solidFill>
              </a:rPr>
              <a:t>UTILIZAÇÃO DO PRODUTO FINAL POR CLIENTES</a:t>
            </a:r>
            <a:endParaRPr lang="pt-BR" dirty="0">
              <a:solidFill>
                <a:srgbClr val="111F07"/>
              </a:solidFill>
            </a:endParaRPr>
          </a:p>
        </p:txBody>
      </p:sp>
      <p:pic>
        <p:nvPicPr>
          <p:cNvPr id="4" name="Espaço Reservado para Conteúdo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3" t="3621" r="17206" b="4395"/>
          <a:stretch/>
        </p:blipFill>
        <p:spPr>
          <a:xfrm>
            <a:off x="9953940" y="261288"/>
            <a:ext cx="1359876" cy="1271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3167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677334" y="1402562"/>
            <a:ext cx="8596668" cy="5326480"/>
          </a:xfrm>
        </p:spPr>
        <p:txBody>
          <a:bodyPr>
            <a:normAutofit/>
          </a:bodyPr>
          <a:lstStyle/>
          <a:p>
            <a:pPr algn="just"/>
            <a:r>
              <a:rPr lang="pt-BR" sz="2400" b="1" dirty="0">
                <a:solidFill>
                  <a:srgbClr val="111F07"/>
                </a:solidFill>
              </a:rPr>
              <a:t>Informações fornecidas por clientes</a:t>
            </a:r>
            <a:endParaRPr lang="pt-BR" sz="2400" dirty="0" smtClean="0">
              <a:solidFill>
                <a:srgbClr val="111F07"/>
              </a:solidFill>
            </a:endParaRPr>
          </a:p>
          <a:p>
            <a:pPr algn="just"/>
            <a:r>
              <a:rPr lang="pt-BR" sz="2400" dirty="0" smtClean="0">
                <a:solidFill>
                  <a:srgbClr val="111F07"/>
                </a:solidFill>
              </a:rPr>
              <a:t>A </a:t>
            </a:r>
            <a:r>
              <a:rPr lang="pt-BR" sz="2400" dirty="0">
                <a:solidFill>
                  <a:srgbClr val="111F07"/>
                </a:solidFill>
              </a:rPr>
              <a:t>empresa vem utilizando os agregados reciclados em: </a:t>
            </a:r>
            <a:r>
              <a:rPr lang="pt-BR" sz="2400" dirty="0" smtClean="0">
                <a:solidFill>
                  <a:srgbClr val="111F07"/>
                </a:solidFill>
              </a:rPr>
              <a:t>	</a:t>
            </a:r>
          </a:p>
          <a:p>
            <a:pPr lvl="1"/>
            <a:r>
              <a:rPr lang="pt-BR" sz="2400" dirty="0" smtClean="0">
                <a:solidFill>
                  <a:srgbClr val="111F07"/>
                </a:solidFill>
              </a:rPr>
              <a:t>No </a:t>
            </a:r>
            <a:r>
              <a:rPr lang="pt-BR" sz="2400" dirty="0">
                <a:solidFill>
                  <a:srgbClr val="111F07"/>
                </a:solidFill>
              </a:rPr>
              <a:t>chão do canteiro de </a:t>
            </a:r>
            <a:r>
              <a:rPr lang="pt-BR" sz="2400" dirty="0" smtClean="0">
                <a:solidFill>
                  <a:srgbClr val="111F07"/>
                </a:solidFill>
              </a:rPr>
              <a:t>obra;</a:t>
            </a:r>
          </a:p>
          <a:p>
            <a:pPr lvl="1"/>
            <a:r>
              <a:rPr lang="pt-BR" sz="2400" dirty="0" smtClean="0">
                <a:solidFill>
                  <a:srgbClr val="111F07"/>
                </a:solidFill>
              </a:rPr>
              <a:t>Nas </a:t>
            </a:r>
            <a:r>
              <a:rPr lang="pt-BR" sz="2400" dirty="0">
                <a:solidFill>
                  <a:srgbClr val="111F07"/>
                </a:solidFill>
              </a:rPr>
              <a:t>áreas </a:t>
            </a:r>
            <a:r>
              <a:rPr lang="pt-BR" sz="2400" dirty="0" smtClean="0">
                <a:solidFill>
                  <a:srgbClr val="111F07"/>
                </a:solidFill>
              </a:rPr>
              <a:t>do barraco, </a:t>
            </a:r>
            <a:r>
              <a:rPr lang="pt-BR" sz="2400" dirty="0">
                <a:solidFill>
                  <a:srgbClr val="111F07"/>
                </a:solidFill>
              </a:rPr>
              <a:t>corte e dobra do aço </a:t>
            </a:r>
            <a:r>
              <a:rPr lang="pt-BR" sz="2400" dirty="0" smtClean="0">
                <a:solidFill>
                  <a:srgbClr val="111F07"/>
                </a:solidFill>
              </a:rPr>
              <a:t>deixando </a:t>
            </a:r>
            <a:r>
              <a:rPr lang="pt-BR" sz="2400" dirty="0">
                <a:solidFill>
                  <a:srgbClr val="111F07"/>
                </a:solidFill>
              </a:rPr>
              <a:t>a obra mais </a:t>
            </a:r>
            <a:r>
              <a:rPr lang="pt-BR" sz="2400" dirty="0" smtClean="0">
                <a:solidFill>
                  <a:srgbClr val="111F07"/>
                </a:solidFill>
              </a:rPr>
              <a:t>limpa;</a:t>
            </a:r>
          </a:p>
          <a:p>
            <a:pPr lvl="1"/>
            <a:r>
              <a:rPr lang="pt-BR" sz="2400" dirty="0" smtClean="0">
                <a:solidFill>
                  <a:srgbClr val="111F07"/>
                </a:solidFill>
              </a:rPr>
              <a:t> No </a:t>
            </a:r>
            <a:r>
              <a:rPr lang="pt-BR" sz="2400" dirty="0">
                <a:solidFill>
                  <a:srgbClr val="111F07"/>
                </a:solidFill>
              </a:rPr>
              <a:t>preenchimento como lastro do contra piso. </a:t>
            </a:r>
            <a:endParaRPr lang="pt-BR" sz="2400" dirty="0" smtClean="0">
              <a:solidFill>
                <a:srgbClr val="111F07"/>
              </a:solidFill>
            </a:endParaRPr>
          </a:p>
          <a:p>
            <a:pPr lvl="1"/>
            <a:r>
              <a:rPr lang="pt-BR" sz="2400" dirty="0" smtClean="0">
                <a:solidFill>
                  <a:srgbClr val="111F07"/>
                </a:solidFill>
              </a:rPr>
              <a:t>Estuda-se </a:t>
            </a:r>
            <a:r>
              <a:rPr lang="pt-BR" sz="2400" dirty="0">
                <a:solidFill>
                  <a:srgbClr val="111F07"/>
                </a:solidFill>
              </a:rPr>
              <a:t>a possibilidade da sua utilização no concreto para </a:t>
            </a:r>
            <a:r>
              <a:rPr lang="pt-BR" sz="2400" dirty="0" smtClean="0">
                <a:solidFill>
                  <a:srgbClr val="111F07"/>
                </a:solidFill>
              </a:rPr>
              <a:t>calçadas</a:t>
            </a:r>
            <a:r>
              <a:rPr lang="pt-BR" sz="2400" dirty="0">
                <a:solidFill>
                  <a:srgbClr val="111F07"/>
                </a:solidFill>
              </a:rPr>
              <a:t>. </a:t>
            </a:r>
            <a:endParaRPr lang="pt-BR" sz="2000" dirty="0" smtClean="0">
              <a:solidFill>
                <a:srgbClr val="111F07"/>
              </a:solidFill>
            </a:endParaRPr>
          </a:p>
          <a:p>
            <a:pPr algn="just"/>
            <a:endParaRPr lang="pt-BR" dirty="0" smtClean="0"/>
          </a:p>
          <a:p>
            <a:pPr algn="just"/>
            <a:endParaRPr lang="pt-BR" dirty="0"/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 dirty="0" smtClean="0">
                <a:solidFill>
                  <a:srgbClr val="111F07"/>
                </a:solidFill>
              </a:rPr>
              <a:t>UTILIZAÇÃO DO PRODUTO FINAL POR CLIENTES</a:t>
            </a:r>
            <a:endParaRPr lang="pt-BR" dirty="0">
              <a:solidFill>
                <a:srgbClr val="111F07"/>
              </a:solidFill>
            </a:endParaRPr>
          </a:p>
        </p:txBody>
      </p:sp>
      <p:pic>
        <p:nvPicPr>
          <p:cNvPr id="4" name="Espaço Reservado para Conteúdo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3" t="3621" r="17206" b="4395"/>
          <a:stretch/>
        </p:blipFill>
        <p:spPr>
          <a:xfrm>
            <a:off x="9953940" y="261288"/>
            <a:ext cx="1359876" cy="1271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3054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/>
          <p:cNvSpPr txBox="1">
            <a:spLocks/>
          </p:cNvSpPr>
          <p:nvPr/>
        </p:nvSpPr>
        <p:spPr>
          <a:xfrm>
            <a:off x="677334" y="1817077"/>
            <a:ext cx="8596668" cy="54200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pt-BR" sz="2400" dirty="0" smtClean="0"/>
              <a:t>Importante destacar que devido a reutilização da matéria, </a:t>
            </a:r>
            <a:r>
              <a:rPr lang="pt-BR" sz="2400" b="1" dirty="0" smtClean="0"/>
              <a:t>o valor do produto final reciclado fica em média entre 40% a 70% mais barato do que a brita comum</a:t>
            </a:r>
            <a:r>
              <a:rPr lang="pt-BR" sz="2400" dirty="0" smtClean="0"/>
              <a:t>;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pt-BR" dirty="0" smtClean="0"/>
          </a:p>
          <a:p>
            <a:endParaRPr lang="pt-BR" dirty="0"/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t-BR" sz="2800" dirty="0" smtClean="0">
                <a:solidFill>
                  <a:srgbClr val="111F07"/>
                </a:solidFill>
              </a:rPr>
              <a:t>ECONOMIA GERADA EMPREGANDO O AGREGADO RECICLADO</a:t>
            </a:r>
            <a:endParaRPr lang="pt-BR" dirty="0">
              <a:solidFill>
                <a:srgbClr val="111F07"/>
              </a:solidFill>
            </a:endParaRPr>
          </a:p>
        </p:txBody>
      </p:sp>
      <p:pic>
        <p:nvPicPr>
          <p:cNvPr id="6" name="Espaço Reservado para Conteúdo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3" t="3621" r="17206" b="4395"/>
          <a:stretch/>
        </p:blipFill>
        <p:spPr>
          <a:xfrm>
            <a:off x="9953940" y="261288"/>
            <a:ext cx="1359876" cy="1271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8922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Conteúd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169" y="734606"/>
            <a:ext cx="7844751" cy="5289053"/>
          </a:xfrm>
        </p:spPr>
      </p:pic>
    </p:spTree>
    <p:extLst>
      <p:ext uri="{BB962C8B-B14F-4D97-AF65-F5344CB8AC3E}">
        <p14:creationId xmlns:p14="http://schemas.microsoft.com/office/powerpoint/2010/main" val="1801107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77334" y="527539"/>
            <a:ext cx="8596668" cy="5513824"/>
          </a:xfrm>
        </p:spPr>
        <p:txBody>
          <a:bodyPr>
            <a:normAutofit fontScale="40000" lnSpcReduction="20000"/>
          </a:bodyPr>
          <a:lstStyle/>
          <a:p>
            <a:pPr marL="0" indent="0" algn="ctr">
              <a:buNone/>
            </a:pPr>
            <a:r>
              <a:rPr lang="en-US" sz="7000" dirty="0" smtClean="0">
                <a:solidFill>
                  <a:srgbClr val="111F07"/>
                </a:solidFill>
              </a:rPr>
              <a:t>APRESENTAÇÃO DAS PALESTRANTES</a:t>
            </a:r>
          </a:p>
          <a:p>
            <a:pPr marL="0" indent="0">
              <a:buNone/>
            </a:pPr>
            <a:endParaRPr lang="en-US" dirty="0">
              <a:solidFill>
                <a:srgbClr val="111F07"/>
              </a:solidFill>
            </a:endParaRPr>
          </a:p>
          <a:p>
            <a:r>
              <a:rPr lang="en-US" sz="4400" b="1" dirty="0" smtClean="0">
                <a:solidFill>
                  <a:srgbClr val="111F07"/>
                </a:solidFill>
              </a:rPr>
              <a:t>Ma. Marcela </a:t>
            </a:r>
            <a:r>
              <a:rPr lang="en-US" sz="4400" b="1" dirty="0" err="1" smtClean="0">
                <a:solidFill>
                  <a:srgbClr val="111F07"/>
                </a:solidFill>
              </a:rPr>
              <a:t>Bruxel</a:t>
            </a:r>
            <a:r>
              <a:rPr lang="en-US" sz="4400" b="1" dirty="0" smtClean="0">
                <a:solidFill>
                  <a:srgbClr val="111F07"/>
                </a:solidFill>
              </a:rPr>
              <a:t> </a:t>
            </a:r>
          </a:p>
          <a:p>
            <a:r>
              <a:rPr lang="en-US" sz="4400" dirty="0" err="1" smtClean="0">
                <a:solidFill>
                  <a:srgbClr val="111F07"/>
                </a:solidFill>
              </a:rPr>
              <a:t>Sócia</a:t>
            </a:r>
            <a:r>
              <a:rPr lang="en-US" sz="4400" dirty="0" smtClean="0">
                <a:solidFill>
                  <a:srgbClr val="111F07"/>
                </a:solidFill>
              </a:rPr>
              <a:t> </a:t>
            </a:r>
            <a:r>
              <a:rPr lang="en-US" sz="4400" dirty="0" err="1" smtClean="0">
                <a:solidFill>
                  <a:srgbClr val="111F07"/>
                </a:solidFill>
              </a:rPr>
              <a:t>proprietária</a:t>
            </a:r>
            <a:endParaRPr lang="en-US" sz="4400" dirty="0" smtClean="0">
              <a:solidFill>
                <a:srgbClr val="111F07"/>
              </a:solidFill>
            </a:endParaRPr>
          </a:p>
          <a:p>
            <a:pPr lvl="1"/>
            <a:r>
              <a:rPr lang="en-US" sz="4400" dirty="0" err="1" smtClean="0">
                <a:solidFill>
                  <a:srgbClr val="111F07"/>
                </a:solidFill>
              </a:rPr>
              <a:t>Bióloga</a:t>
            </a:r>
            <a:r>
              <a:rPr lang="en-US" sz="4400" dirty="0">
                <a:solidFill>
                  <a:srgbClr val="111F07"/>
                </a:solidFill>
              </a:rPr>
              <a:t> - </a:t>
            </a:r>
            <a:r>
              <a:rPr lang="en-US" sz="4400" dirty="0" err="1">
                <a:solidFill>
                  <a:srgbClr val="111F07"/>
                </a:solidFill>
              </a:rPr>
              <a:t>CRBio</a:t>
            </a:r>
            <a:r>
              <a:rPr lang="en-US" sz="4400" dirty="0">
                <a:solidFill>
                  <a:srgbClr val="111F07"/>
                </a:solidFill>
              </a:rPr>
              <a:t> 53230-03-D</a:t>
            </a:r>
          </a:p>
          <a:p>
            <a:pPr lvl="1"/>
            <a:r>
              <a:rPr lang="en-US" sz="4400" dirty="0" err="1" smtClean="0">
                <a:solidFill>
                  <a:srgbClr val="111F07"/>
                </a:solidFill>
              </a:rPr>
              <a:t>Meste</a:t>
            </a:r>
            <a:r>
              <a:rPr lang="en-US" sz="4400" dirty="0" smtClean="0">
                <a:solidFill>
                  <a:srgbClr val="111F07"/>
                </a:solidFill>
              </a:rPr>
              <a:t> </a:t>
            </a:r>
            <a:r>
              <a:rPr lang="en-US" sz="4400" dirty="0" err="1" smtClean="0">
                <a:solidFill>
                  <a:srgbClr val="111F07"/>
                </a:solidFill>
              </a:rPr>
              <a:t>em</a:t>
            </a:r>
            <a:r>
              <a:rPr lang="en-US" sz="4400" dirty="0" smtClean="0">
                <a:solidFill>
                  <a:srgbClr val="111F07"/>
                </a:solidFill>
              </a:rPr>
              <a:t> </a:t>
            </a:r>
            <a:r>
              <a:rPr lang="en-US" sz="4400" dirty="0" err="1" smtClean="0">
                <a:solidFill>
                  <a:srgbClr val="111F07"/>
                </a:solidFill>
              </a:rPr>
              <a:t>Ambiente</a:t>
            </a:r>
            <a:r>
              <a:rPr lang="en-US" sz="4400" dirty="0" smtClean="0">
                <a:solidFill>
                  <a:srgbClr val="111F07"/>
                </a:solidFill>
              </a:rPr>
              <a:t> e </a:t>
            </a:r>
            <a:r>
              <a:rPr lang="en-US" sz="4400" dirty="0" err="1" smtClean="0">
                <a:solidFill>
                  <a:srgbClr val="111F07"/>
                </a:solidFill>
              </a:rPr>
              <a:t>Desenvolvimento</a:t>
            </a:r>
            <a:endParaRPr lang="en-US" sz="4400" dirty="0" smtClean="0">
              <a:solidFill>
                <a:srgbClr val="111F07"/>
              </a:solidFill>
            </a:endParaRPr>
          </a:p>
          <a:p>
            <a:pPr lvl="1"/>
            <a:r>
              <a:rPr lang="en-US" sz="4400" dirty="0" err="1" smtClean="0">
                <a:solidFill>
                  <a:srgbClr val="111F07"/>
                </a:solidFill>
              </a:rPr>
              <a:t>Especialista</a:t>
            </a:r>
            <a:r>
              <a:rPr lang="en-US" sz="4400" dirty="0" smtClean="0">
                <a:solidFill>
                  <a:srgbClr val="111F07"/>
                </a:solidFill>
              </a:rPr>
              <a:t> </a:t>
            </a:r>
            <a:r>
              <a:rPr lang="en-US" sz="4400" dirty="0" err="1" smtClean="0">
                <a:solidFill>
                  <a:srgbClr val="111F07"/>
                </a:solidFill>
              </a:rPr>
              <a:t>em</a:t>
            </a:r>
            <a:r>
              <a:rPr lang="en-US" sz="4400" dirty="0" smtClean="0">
                <a:solidFill>
                  <a:srgbClr val="111F07"/>
                </a:solidFill>
              </a:rPr>
              <a:t> </a:t>
            </a:r>
            <a:r>
              <a:rPr lang="en-US" sz="4400" dirty="0" err="1" smtClean="0">
                <a:solidFill>
                  <a:srgbClr val="111F07"/>
                </a:solidFill>
              </a:rPr>
              <a:t>Biologia</a:t>
            </a:r>
            <a:r>
              <a:rPr lang="en-US" sz="4400" dirty="0" smtClean="0">
                <a:solidFill>
                  <a:srgbClr val="111F07"/>
                </a:solidFill>
              </a:rPr>
              <a:t> Animal e Vegetal</a:t>
            </a:r>
          </a:p>
          <a:p>
            <a:pPr lvl="1"/>
            <a:r>
              <a:rPr lang="en-US" sz="4400" dirty="0" smtClean="0">
                <a:solidFill>
                  <a:srgbClr val="111F07"/>
                </a:solidFill>
              </a:rPr>
              <a:t>MBA </a:t>
            </a:r>
            <a:r>
              <a:rPr lang="en-US" sz="4400" dirty="0" err="1" smtClean="0">
                <a:solidFill>
                  <a:srgbClr val="111F07"/>
                </a:solidFill>
              </a:rPr>
              <a:t>em</a:t>
            </a:r>
            <a:r>
              <a:rPr lang="en-US" sz="4400" dirty="0" smtClean="0">
                <a:solidFill>
                  <a:srgbClr val="111F07"/>
                </a:solidFill>
              </a:rPr>
              <a:t> </a:t>
            </a:r>
            <a:r>
              <a:rPr lang="en-US" sz="4400" dirty="0" err="1" smtClean="0">
                <a:solidFill>
                  <a:srgbClr val="111F07"/>
                </a:solidFill>
              </a:rPr>
              <a:t>Infraestrutura</a:t>
            </a:r>
            <a:r>
              <a:rPr lang="en-US" sz="4400" dirty="0" smtClean="0">
                <a:solidFill>
                  <a:srgbClr val="111F07"/>
                </a:solidFill>
              </a:rPr>
              <a:t> de </a:t>
            </a:r>
            <a:r>
              <a:rPr lang="en-US" sz="4400" dirty="0" err="1" smtClean="0">
                <a:solidFill>
                  <a:srgbClr val="111F07"/>
                </a:solidFill>
              </a:rPr>
              <a:t>Transportes</a:t>
            </a:r>
            <a:r>
              <a:rPr lang="en-US" sz="4400" dirty="0" smtClean="0">
                <a:solidFill>
                  <a:srgbClr val="111F07"/>
                </a:solidFill>
              </a:rPr>
              <a:t> e </a:t>
            </a:r>
            <a:r>
              <a:rPr lang="en-US" sz="4400" dirty="0" err="1" smtClean="0">
                <a:solidFill>
                  <a:srgbClr val="111F07"/>
                </a:solidFill>
              </a:rPr>
              <a:t>Rodovias</a:t>
            </a:r>
            <a:endParaRPr lang="en-US" sz="4400" dirty="0" smtClean="0">
              <a:solidFill>
                <a:srgbClr val="111F07"/>
              </a:solidFill>
            </a:endParaRPr>
          </a:p>
          <a:p>
            <a:r>
              <a:rPr lang="en-US" sz="4400" dirty="0" smtClean="0">
                <a:solidFill>
                  <a:srgbClr val="111F07"/>
                </a:solidFill>
              </a:rPr>
              <a:t>Email: </a:t>
            </a:r>
            <a:r>
              <a:rPr lang="en-US" sz="4400" dirty="0" smtClean="0">
                <a:solidFill>
                  <a:srgbClr val="111F07"/>
                </a:solidFill>
                <a:hlinkClick r:id="rId2"/>
              </a:rPr>
              <a:t>essencialmeioambiente@gmail.com</a:t>
            </a:r>
            <a:endParaRPr lang="en-US" sz="4400" dirty="0" smtClean="0">
              <a:solidFill>
                <a:srgbClr val="111F07"/>
              </a:solidFill>
            </a:endParaRPr>
          </a:p>
          <a:p>
            <a:r>
              <a:rPr lang="en-US" sz="4400" dirty="0" err="1" smtClean="0">
                <a:solidFill>
                  <a:srgbClr val="111F07"/>
                </a:solidFill>
              </a:rPr>
              <a:t>Telefone</a:t>
            </a:r>
            <a:r>
              <a:rPr lang="en-US" sz="4400" dirty="0" smtClean="0">
                <a:solidFill>
                  <a:srgbClr val="111F07"/>
                </a:solidFill>
              </a:rPr>
              <a:t>: (51) 99860-5989</a:t>
            </a:r>
          </a:p>
          <a:p>
            <a:endParaRPr lang="en-US" sz="4400" dirty="0">
              <a:solidFill>
                <a:srgbClr val="111F07"/>
              </a:solidFill>
            </a:endParaRPr>
          </a:p>
          <a:p>
            <a:r>
              <a:rPr lang="en-US" sz="4400" b="1" dirty="0" smtClean="0">
                <a:solidFill>
                  <a:srgbClr val="111F07"/>
                </a:solidFill>
              </a:rPr>
              <a:t>Eng. </a:t>
            </a:r>
            <a:r>
              <a:rPr lang="en-US" sz="4400" b="1" dirty="0" err="1" smtClean="0">
                <a:solidFill>
                  <a:srgbClr val="111F07"/>
                </a:solidFill>
              </a:rPr>
              <a:t>Maitê</a:t>
            </a:r>
            <a:r>
              <a:rPr lang="en-US" sz="4400" b="1" dirty="0" smtClean="0">
                <a:solidFill>
                  <a:srgbClr val="111F07"/>
                </a:solidFill>
              </a:rPr>
              <a:t> </a:t>
            </a:r>
            <a:r>
              <a:rPr lang="en-US" sz="4400" b="1" dirty="0" err="1" smtClean="0">
                <a:solidFill>
                  <a:srgbClr val="111F07"/>
                </a:solidFill>
              </a:rPr>
              <a:t>Joanella</a:t>
            </a:r>
            <a:endParaRPr lang="en-US" sz="4400" b="1" dirty="0" smtClean="0">
              <a:solidFill>
                <a:srgbClr val="111F07"/>
              </a:solidFill>
            </a:endParaRPr>
          </a:p>
          <a:p>
            <a:r>
              <a:rPr lang="en-US" sz="4400" dirty="0" err="1">
                <a:solidFill>
                  <a:srgbClr val="111F07"/>
                </a:solidFill>
              </a:rPr>
              <a:t>Sócia</a:t>
            </a:r>
            <a:r>
              <a:rPr lang="en-US" sz="4400" dirty="0">
                <a:solidFill>
                  <a:srgbClr val="111F07"/>
                </a:solidFill>
              </a:rPr>
              <a:t> </a:t>
            </a:r>
            <a:r>
              <a:rPr lang="en-US" sz="4400" dirty="0" err="1">
                <a:solidFill>
                  <a:srgbClr val="111F07"/>
                </a:solidFill>
              </a:rPr>
              <a:t>proprietária</a:t>
            </a:r>
            <a:endParaRPr lang="en-US" sz="4400" dirty="0">
              <a:solidFill>
                <a:srgbClr val="111F07"/>
              </a:solidFill>
            </a:endParaRPr>
          </a:p>
          <a:p>
            <a:pPr lvl="1"/>
            <a:r>
              <a:rPr lang="en-US" sz="4400" dirty="0" smtClean="0">
                <a:solidFill>
                  <a:srgbClr val="111F07"/>
                </a:solidFill>
              </a:rPr>
              <a:t>Eng. </a:t>
            </a:r>
            <a:r>
              <a:rPr lang="en-US" sz="4400" dirty="0" err="1" smtClean="0">
                <a:solidFill>
                  <a:srgbClr val="111F07"/>
                </a:solidFill>
              </a:rPr>
              <a:t>Ambiental</a:t>
            </a:r>
            <a:r>
              <a:rPr lang="en-US" sz="4400" dirty="0" smtClean="0">
                <a:solidFill>
                  <a:srgbClr val="111F07"/>
                </a:solidFill>
              </a:rPr>
              <a:t> - CREA/RS 212637</a:t>
            </a:r>
          </a:p>
          <a:p>
            <a:r>
              <a:rPr lang="en-US" sz="4400" dirty="0" smtClean="0">
                <a:solidFill>
                  <a:srgbClr val="111F07"/>
                </a:solidFill>
              </a:rPr>
              <a:t>Email: </a:t>
            </a:r>
            <a:r>
              <a:rPr lang="en-US" sz="4400" dirty="0" smtClean="0">
                <a:solidFill>
                  <a:srgbClr val="111F07"/>
                </a:solidFill>
                <a:hlinkClick r:id="rId3"/>
              </a:rPr>
              <a:t>licenciamento.essencial@gmail.com</a:t>
            </a:r>
            <a:endParaRPr lang="en-US" sz="4400" dirty="0" smtClean="0">
              <a:solidFill>
                <a:srgbClr val="111F07"/>
              </a:solidFill>
            </a:endParaRPr>
          </a:p>
          <a:p>
            <a:r>
              <a:rPr lang="en-US" sz="4400" dirty="0" err="1" smtClean="0">
                <a:solidFill>
                  <a:srgbClr val="111F07"/>
                </a:solidFill>
              </a:rPr>
              <a:t>Telefone</a:t>
            </a:r>
            <a:r>
              <a:rPr lang="en-US" sz="4400" dirty="0" smtClean="0">
                <a:solidFill>
                  <a:srgbClr val="111F07"/>
                </a:solidFill>
              </a:rPr>
              <a:t>: (51) 99142-8657</a:t>
            </a:r>
          </a:p>
          <a:p>
            <a:endParaRPr lang="en-US" sz="4400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516" y="5553112"/>
            <a:ext cx="829940" cy="95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6247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>
                <a:solidFill>
                  <a:srgbClr val="111F07"/>
                </a:solidFill>
              </a:rPr>
              <a:t>APRESENTAÇÃO </a:t>
            </a:r>
            <a:r>
              <a:rPr lang="en-US" sz="2800" dirty="0" smtClean="0">
                <a:solidFill>
                  <a:srgbClr val="111F07"/>
                </a:solidFill>
              </a:rPr>
              <a:t>DA EMPRESA E ATUAÇÃO</a:t>
            </a:r>
            <a:r>
              <a:rPr lang="en-US" dirty="0">
                <a:solidFill>
                  <a:srgbClr val="111F07"/>
                </a:solidFill>
              </a:rPr>
              <a:t/>
            </a:r>
            <a:br>
              <a:rPr lang="en-US" dirty="0">
                <a:solidFill>
                  <a:srgbClr val="111F07"/>
                </a:solidFill>
              </a:rPr>
            </a:br>
            <a:endParaRPr lang="pt-BR" dirty="0">
              <a:solidFill>
                <a:srgbClr val="111F07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77334" y="1234900"/>
            <a:ext cx="8596668" cy="5881004"/>
          </a:xfrm>
        </p:spPr>
        <p:txBody>
          <a:bodyPr>
            <a:normAutofit/>
          </a:bodyPr>
          <a:lstStyle/>
          <a:p>
            <a:r>
              <a:rPr lang="pt-BR" dirty="0" smtClean="0">
                <a:solidFill>
                  <a:srgbClr val="111F07"/>
                </a:solidFill>
              </a:rPr>
              <a:t>ESSENCIAL SOLUÇÕES EM MEIO AMBIENTE</a:t>
            </a:r>
          </a:p>
          <a:p>
            <a:pPr lvl="1" algn="just"/>
            <a:r>
              <a:rPr lang="pt-BR" sz="1800" b="1" dirty="0" smtClean="0">
                <a:solidFill>
                  <a:srgbClr val="111F07"/>
                </a:solidFill>
              </a:rPr>
              <a:t>Empresa atuante nos segmentos de:</a:t>
            </a:r>
          </a:p>
          <a:p>
            <a:pPr lvl="2"/>
            <a:r>
              <a:rPr lang="pt-BR" sz="1800" dirty="0" smtClean="0">
                <a:solidFill>
                  <a:srgbClr val="111F07"/>
                </a:solidFill>
              </a:rPr>
              <a:t>Comércio </a:t>
            </a:r>
            <a:r>
              <a:rPr lang="pt-BR" sz="1800" dirty="0">
                <a:solidFill>
                  <a:srgbClr val="111F07"/>
                </a:solidFill>
              </a:rPr>
              <a:t>e </a:t>
            </a:r>
            <a:r>
              <a:rPr lang="pt-BR" sz="1800" dirty="0" smtClean="0">
                <a:solidFill>
                  <a:srgbClr val="111F07"/>
                </a:solidFill>
              </a:rPr>
              <a:t>Serviços</a:t>
            </a:r>
          </a:p>
          <a:p>
            <a:pPr lvl="2"/>
            <a:r>
              <a:rPr lang="pt-BR" sz="1800" dirty="0" smtClean="0">
                <a:solidFill>
                  <a:srgbClr val="111F07"/>
                </a:solidFill>
              </a:rPr>
              <a:t>Indústrias </a:t>
            </a:r>
            <a:r>
              <a:rPr lang="pt-BR" sz="1800" dirty="0">
                <a:solidFill>
                  <a:srgbClr val="111F07"/>
                </a:solidFill>
              </a:rPr>
              <a:t>em </a:t>
            </a:r>
            <a:r>
              <a:rPr lang="pt-BR" sz="1800" dirty="0" smtClean="0">
                <a:solidFill>
                  <a:srgbClr val="111F07"/>
                </a:solidFill>
              </a:rPr>
              <a:t>geral</a:t>
            </a:r>
          </a:p>
          <a:p>
            <a:pPr lvl="2"/>
            <a:r>
              <a:rPr lang="pt-BR" sz="1800" dirty="0" smtClean="0">
                <a:solidFill>
                  <a:srgbClr val="111F07"/>
                </a:solidFill>
              </a:rPr>
              <a:t>Extração Mineral</a:t>
            </a:r>
          </a:p>
          <a:p>
            <a:pPr lvl="2"/>
            <a:r>
              <a:rPr lang="pt-BR" sz="1800" dirty="0" smtClean="0">
                <a:solidFill>
                  <a:srgbClr val="111F07"/>
                </a:solidFill>
              </a:rPr>
              <a:t>Loteamentos</a:t>
            </a:r>
          </a:p>
          <a:p>
            <a:pPr lvl="2"/>
            <a:r>
              <a:rPr lang="pt-BR" sz="1800" dirty="0" smtClean="0">
                <a:solidFill>
                  <a:srgbClr val="111F07"/>
                </a:solidFill>
              </a:rPr>
              <a:t>Rodovias </a:t>
            </a:r>
            <a:r>
              <a:rPr lang="pt-BR" sz="1800" dirty="0">
                <a:solidFill>
                  <a:srgbClr val="111F07"/>
                </a:solidFill>
              </a:rPr>
              <a:t>e áreas de </a:t>
            </a:r>
            <a:r>
              <a:rPr lang="pt-BR" sz="1800" dirty="0" smtClean="0">
                <a:solidFill>
                  <a:srgbClr val="111F07"/>
                </a:solidFill>
              </a:rPr>
              <a:t>apoio</a:t>
            </a:r>
            <a:endParaRPr lang="pt-BR" sz="1800" dirty="0">
              <a:solidFill>
                <a:srgbClr val="111F07"/>
              </a:solidFill>
            </a:endParaRPr>
          </a:p>
          <a:p>
            <a:pPr lvl="1"/>
            <a:r>
              <a:rPr lang="pt-BR" sz="1800" b="1" dirty="0" smtClean="0">
                <a:solidFill>
                  <a:srgbClr val="111F07"/>
                </a:solidFill>
              </a:rPr>
              <a:t>Serviços desenvolvidos:</a:t>
            </a:r>
            <a:endParaRPr lang="en-US" sz="1800" b="1" dirty="0" smtClean="0">
              <a:solidFill>
                <a:srgbClr val="111F07"/>
              </a:solidFill>
            </a:endParaRPr>
          </a:p>
          <a:p>
            <a:pPr lvl="2"/>
            <a:r>
              <a:rPr lang="en-US" sz="1800" dirty="0" err="1" smtClean="0">
                <a:solidFill>
                  <a:srgbClr val="111F07"/>
                </a:solidFill>
              </a:rPr>
              <a:t>Licenciamento</a:t>
            </a:r>
            <a:r>
              <a:rPr lang="en-US" sz="1800" dirty="0" smtClean="0">
                <a:solidFill>
                  <a:srgbClr val="111F07"/>
                </a:solidFill>
              </a:rPr>
              <a:t> </a:t>
            </a:r>
            <a:r>
              <a:rPr lang="en-US" sz="1800" dirty="0" err="1">
                <a:solidFill>
                  <a:srgbClr val="111F07"/>
                </a:solidFill>
              </a:rPr>
              <a:t>ambiental</a:t>
            </a:r>
            <a:r>
              <a:rPr lang="en-US" sz="1800" dirty="0">
                <a:solidFill>
                  <a:srgbClr val="111F07"/>
                </a:solidFill>
              </a:rPr>
              <a:t> – </a:t>
            </a:r>
            <a:r>
              <a:rPr lang="en-US" sz="1800" dirty="0" smtClean="0">
                <a:solidFill>
                  <a:srgbClr val="111F07"/>
                </a:solidFill>
              </a:rPr>
              <a:t>FEPAM/MUNICIPIOS/ANM</a:t>
            </a:r>
          </a:p>
          <a:p>
            <a:pPr lvl="2"/>
            <a:r>
              <a:rPr lang="en-US" sz="1800" dirty="0" err="1" smtClean="0">
                <a:solidFill>
                  <a:srgbClr val="111F07"/>
                </a:solidFill>
              </a:rPr>
              <a:t>Estudos</a:t>
            </a:r>
            <a:r>
              <a:rPr lang="en-US" sz="1800" dirty="0">
                <a:solidFill>
                  <a:srgbClr val="111F07"/>
                </a:solidFill>
              </a:rPr>
              <a:t>, </a:t>
            </a:r>
            <a:r>
              <a:rPr lang="en-US" sz="1800" dirty="0" err="1">
                <a:solidFill>
                  <a:srgbClr val="111F07"/>
                </a:solidFill>
              </a:rPr>
              <a:t>Relatórios</a:t>
            </a:r>
            <a:r>
              <a:rPr lang="en-US" sz="1800" dirty="0">
                <a:solidFill>
                  <a:srgbClr val="111F07"/>
                </a:solidFill>
              </a:rPr>
              <a:t>, </a:t>
            </a:r>
            <a:r>
              <a:rPr lang="en-US" sz="1800" dirty="0" err="1">
                <a:solidFill>
                  <a:srgbClr val="111F07"/>
                </a:solidFill>
              </a:rPr>
              <a:t>Planos</a:t>
            </a:r>
            <a:r>
              <a:rPr lang="en-US" sz="1800" dirty="0">
                <a:solidFill>
                  <a:srgbClr val="111F07"/>
                </a:solidFill>
              </a:rPr>
              <a:t>, </a:t>
            </a:r>
            <a:r>
              <a:rPr lang="en-US" sz="1800" dirty="0" err="1">
                <a:solidFill>
                  <a:srgbClr val="111F07"/>
                </a:solidFill>
              </a:rPr>
              <a:t>Projetos</a:t>
            </a:r>
            <a:r>
              <a:rPr lang="en-US" sz="1800" dirty="0">
                <a:solidFill>
                  <a:srgbClr val="111F07"/>
                </a:solidFill>
              </a:rPr>
              <a:t> </a:t>
            </a:r>
            <a:r>
              <a:rPr lang="en-US" sz="1800" dirty="0" err="1" smtClean="0">
                <a:solidFill>
                  <a:srgbClr val="111F07"/>
                </a:solidFill>
              </a:rPr>
              <a:t>Ambientais</a:t>
            </a:r>
            <a:r>
              <a:rPr lang="en-US" sz="1800" dirty="0" smtClean="0">
                <a:solidFill>
                  <a:srgbClr val="111F07"/>
                </a:solidFill>
              </a:rPr>
              <a:t>;</a:t>
            </a:r>
          </a:p>
          <a:p>
            <a:pPr lvl="2"/>
            <a:r>
              <a:rPr lang="en-US" sz="1800" dirty="0" smtClean="0">
                <a:solidFill>
                  <a:srgbClr val="111F07"/>
                </a:solidFill>
              </a:rPr>
              <a:t>EIA/RIMA</a:t>
            </a:r>
            <a:r>
              <a:rPr lang="en-US" sz="1800" dirty="0">
                <a:solidFill>
                  <a:srgbClr val="111F07"/>
                </a:solidFill>
              </a:rPr>
              <a:t>; PCA; RCA; PRAD; PBA; PGRS; </a:t>
            </a:r>
            <a:r>
              <a:rPr lang="en-US" sz="1800" dirty="0" smtClean="0">
                <a:solidFill>
                  <a:srgbClr val="111F07"/>
                </a:solidFill>
              </a:rPr>
              <a:t>MTR;</a:t>
            </a:r>
          </a:p>
          <a:p>
            <a:pPr lvl="2"/>
            <a:r>
              <a:rPr lang="en-US" sz="1800" dirty="0" err="1" smtClean="0">
                <a:solidFill>
                  <a:srgbClr val="111F07"/>
                </a:solidFill>
              </a:rPr>
              <a:t>Topografia</a:t>
            </a:r>
            <a:r>
              <a:rPr lang="en-US" sz="1800" dirty="0" smtClean="0">
                <a:solidFill>
                  <a:srgbClr val="111F07"/>
                </a:solidFill>
              </a:rPr>
              <a:t>;</a:t>
            </a:r>
          </a:p>
          <a:p>
            <a:pPr lvl="2"/>
            <a:r>
              <a:rPr lang="en-US" sz="1800" dirty="0" err="1" smtClean="0">
                <a:solidFill>
                  <a:srgbClr val="111F07"/>
                </a:solidFill>
              </a:rPr>
              <a:t>Supervisão</a:t>
            </a:r>
            <a:r>
              <a:rPr lang="en-US" sz="1800" dirty="0" smtClean="0">
                <a:solidFill>
                  <a:srgbClr val="111F07"/>
                </a:solidFill>
              </a:rPr>
              <a:t> </a:t>
            </a:r>
            <a:r>
              <a:rPr lang="en-US" sz="1800" dirty="0">
                <a:solidFill>
                  <a:srgbClr val="111F07"/>
                </a:solidFill>
              </a:rPr>
              <a:t>e </a:t>
            </a:r>
            <a:r>
              <a:rPr lang="en-US" sz="1800" dirty="0" err="1">
                <a:solidFill>
                  <a:srgbClr val="111F07"/>
                </a:solidFill>
              </a:rPr>
              <a:t>monitoramento</a:t>
            </a:r>
            <a:r>
              <a:rPr lang="en-US" sz="1800" dirty="0">
                <a:solidFill>
                  <a:srgbClr val="111F07"/>
                </a:solidFill>
              </a:rPr>
              <a:t> </a:t>
            </a:r>
            <a:r>
              <a:rPr lang="en-US" sz="1800" dirty="0" err="1">
                <a:solidFill>
                  <a:srgbClr val="111F07"/>
                </a:solidFill>
              </a:rPr>
              <a:t>ambiental</a:t>
            </a:r>
            <a:r>
              <a:rPr lang="en-US" sz="1800" dirty="0">
                <a:solidFill>
                  <a:srgbClr val="111F07"/>
                </a:solidFill>
              </a:rPr>
              <a:t>;</a:t>
            </a:r>
            <a:endParaRPr lang="pt-BR" sz="1800" dirty="0" smtClean="0">
              <a:solidFill>
                <a:srgbClr val="111F07"/>
              </a:solidFill>
            </a:endParaRPr>
          </a:p>
          <a:p>
            <a:pPr lvl="1"/>
            <a:endParaRPr lang="pt-BR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516" y="5553112"/>
            <a:ext cx="829940" cy="95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8707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64" y="657253"/>
            <a:ext cx="2684431" cy="20133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987" y="3262635"/>
            <a:ext cx="3457545" cy="25931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623" y="598742"/>
            <a:ext cx="4012765" cy="23661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624" y="3751216"/>
            <a:ext cx="2402528" cy="18018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516" y="5553112"/>
            <a:ext cx="829940" cy="95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2483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 smtClean="0">
                <a:solidFill>
                  <a:srgbClr val="111F07"/>
                </a:solidFill>
              </a:rPr>
              <a:t>EQUIPE TÉCNICA E DADOS PARA CONTATO</a:t>
            </a:r>
            <a:endParaRPr lang="pt-BR" dirty="0">
              <a:solidFill>
                <a:srgbClr val="111F07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77334" y="1324709"/>
            <a:ext cx="8596668" cy="4716654"/>
          </a:xfrm>
        </p:spPr>
        <p:txBody>
          <a:bodyPr>
            <a:normAutofit lnSpcReduction="10000"/>
          </a:bodyPr>
          <a:lstStyle/>
          <a:p>
            <a:r>
              <a:rPr lang="pt-BR" dirty="0" smtClean="0">
                <a:solidFill>
                  <a:srgbClr val="111F07"/>
                </a:solidFill>
              </a:rPr>
              <a:t>ESSENCIAL SOLUÇÕES EM MEIO AMBIENTE</a:t>
            </a:r>
          </a:p>
          <a:p>
            <a:pPr lvl="1" algn="just"/>
            <a:r>
              <a:rPr lang="pt-BR" sz="1800" b="1" dirty="0" smtClean="0">
                <a:solidFill>
                  <a:srgbClr val="111F07"/>
                </a:solidFill>
              </a:rPr>
              <a:t>Equipe Técnica</a:t>
            </a:r>
          </a:p>
          <a:p>
            <a:pPr lvl="2"/>
            <a:r>
              <a:rPr lang="pt-BR" sz="1800" dirty="0">
                <a:solidFill>
                  <a:srgbClr val="111F07"/>
                </a:solidFill>
              </a:rPr>
              <a:t>Biólogos </a:t>
            </a:r>
            <a:endParaRPr lang="pt-BR" sz="1800" dirty="0" smtClean="0">
              <a:solidFill>
                <a:srgbClr val="111F07"/>
              </a:solidFill>
            </a:endParaRPr>
          </a:p>
          <a:p>
            <a:pPr lvl="2"/>
            <a:r>
              <a:rPr lang="pt-BR" sz="1800" dirty="0">
                <a:solidFill>
                  <a:srgbClr val="111F07"/>
                </a:solidFill>
              </a:rPr>
              <a:t>Engenheiros Ambientais </a:t>
            </a:r>
            <a:endParaRPr lang="pt-BR" sz="1800" dirty="0" smtClean="0">
              <a:solidFill>
                <a:srgbClr val="111F07"/>
              </a:solidFill>
            </a:endParaRPr>
          </a:p>
          <a:p>
            <a:pPr lvl="2"/>
            <a:r>
              <a:rPr lang="pt-BR" sz="1800" dirty="0">
                <a:solidFill>
                  <a:srgbClr val="111F07"/>
                </a:solidFill>
              </a:rPr>
              <a:t>Engenheiro Civil</a:t>
            </a:r>
            <a:endParaRPr lang="pt-BR" sz="1800" dirty="0" smtClean="0">
              <a:solidFill>
                <a:srgbClr val="111F07"/>
              </a:solidFill>
            </a:endParaRPr>
          </a:p>
          <a:p>
            <a:pPr lvl="2"/>
            <a:r>
              <a:rPr lang="pt-BR" sz="1800" dirty="0">
                <a:solidFill>
                  <a:srgbClr val="111F07"/>
                </a:solidFill>
              </a:rPr>
              <a:t>Engenheiro Químico </a:t>
            </a:r>
            <a:endParaRPr lang="pt-BR" sz="1800" dirty="0" smtClean="0">
              <a:solidFill>
                <a:srgbClr val="111F07"/>
              </a:solidFill>
            </a:endParaRPr>
          </a:p>
          <a:p>
            <a:pPr lvl="2"/>
            <a:r>
              <a:rPr lang="pt-BR" sz="1800" dirty="0">
                <a:solidFill>
                  <a:srgbClr val="111F07"/>
                </a:solidFill>
              </a:rPr>
              <a:t>Geólogo </a:t>
            </a:r>
            <a:endParaRPr lang="pt-BR" sz="1800" dirty="0" smtClean="0">
              <a:solidFill>
                <a:srgbClr val="111F07"/>
              </a:solidFill>
            </a:endParaRPr>
          </a:p>
          <a:p>
            <a:pPr lvl="2"/>
            <a:r>
              <a:rPr lang="pt-BR" sz="1800" dirty="0">
                <a:solidFill>
                  <a:srgbClr val="111F07"/>
                </a:solidFill>
              </a:rPr>
              <a:t>Técnico de </a:t>
            </a:r>
            <a:r>
              <a:rPr lang="pt-BR" sz="1800" dirty="0" smtClean="0">
                <a:solidFill>
                  <a:srgbClr val="111F07"/>
                </a:solidFill>
              </a:rPr>
              <a:t>Minas</a:t>
            </a:r>
            <a:endParaRPr lang="pt-BR" sz="1800" dirty="0">
              <a:solidFill>
                <a:srgbClr val="111F07"/>
              </a:solidFill>
            </a:endParaRPr>
          </a:p>
          <a:p>
            <a:pPr lvl="1"/>
            <a:r>
              <a:rPr lang="pt-BR" sz="1900" b="1" dirty="0" smtClean="0">
                <a:solidFill>
                  <a:srgbClr val="111F07"/>
                </a:solidFill>
              </a:rPr>
              <a:t>Sediada</a:t>
            </a:r>
            <a:r>
              <a:rPr lang="pt-BR" sz="1900" dirty="0" smtClean="0">
                <a:solidFill>
                  <a:srgbClr val="111F07"/>
                </a:solidFill>
              </a:rPr>
              <a:t> na Avenida Carlos </a:t>
            </a:r>
            <a:r>
              <a:rPr lang="pt-BR" sz="1900" dirty="0" err="1" smtClean="0">
                <a:solidFill>
                  <a:srgbClr val="111F07"/>
                </a:solidFill>
              </a:rPr>
              <a:t>Spohr</a:t>
            </a:r>
            <a:r>
              <a:rPr lang="pt-BR" sz="1900" dirty="0" smtClean="0">
                <a:solidFill>
                  <a:srgbClr val="111F07"/>
                </a:solidFill>
              </a:rPr>
              <a:t> Filho, nº 2785, Moinhos, Lajeado/RS</a:t>
            </a:r>
          </a:p>
          <a:p>
            <a:pPr lvl="1"/>
            <a:r>
              <a:rPr lang="pt-BR" sz="1900" b="1" dirty="0" smtClean="0">
                <a:solidFill>
                  <a:srgbClr val="111F07"/>
                </a:solidFill>
              </a:rPr>
              <a:t>Telefones de contato: </a:t>
            </a:r>
            <a:r>
              <a:rPr lang="pt-BR" sz="1900" dirty="0" smtClean="0">
                <a:solidFill>
                  <a:srgbClr val="111F07"/>
                </a:solidFill>
              </a:rPr>
              <a:t>(51) 3714-4660 – (51) 99150-9781	</a:t>
            </a:r>
          </a:p>
          <a:p>
            <a:pPr lvl="1"/>
            <a:r>
              <a:rPr lang="en-US" sz="1900" b="1" dirty="0" smtClean="0">
                <a:solidFill>
                  <a:srgbClr val="111F07"/>
                </a:solidFill>
              </a:rPr>
              <a:t>Email: </a:t>
            </a:r>
            <a:r>
              <a:rPr lang="en-US" sz="1900" dirty="0" smtClean="0">
                <a:solidFill>
                  <a:srgbClr val="111F07"/>
                </a:solidFill>
                <a:hlinkClick r:id="rId2"/>
              </a:rPr>
              <a:t>essencialmeioambiente@gmail.com</a:t>
            </a:r>
            <a:endParaRPr lang="en-US" sz="1900" dirty="0" smtClean="0">
              <a:solidFill>
                <a:srgbClr val="111F07"/>
              </a:solidFill>
            </a:endParaRPr>
          </a:p>
          <a:p>
            <a:pPr lvl="1"/>
            <a:r>
              <a:rPr lang="en-US" sz="1900" dirty="0" smtClean="0">
                <a:solidFill>
                  <a:srgbClr val="111F07"/>
                </a:solidFill>
              </a:rPr>
              <a:t>           </a:t>
            </a:r>
            <a:r>
              <a:rPr lang="en-US" sz="1900" dirty="0" smtClean="0">
                <a:solidFill>
                  <a:srgbClr val="111F07"/>
                </a:solidFill>
                <a:hlinkClick r:id="rId3"/>
              </a:rPr>
              <a:t>licenciamento.essencial@gmail.com</a:t>
            </a:r>
            <a:endParaRPr lang="en-US" sz="1900" dirty="0" smtClean="0">
              <a:solidFill>
                <a:srgbClr val="111F07"/>
              </a:solidFill>
            </a:endParaRPr>
          </a:p>
          <a:p>
            <a:pPr lvl="1"/>
            <a:endParaRPr lang="pt-BR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lvl="1"/>
            <a:endParaRPr lang="pt-BR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516" y="5553112"/>
            <a:ext cx="829940" cy="95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0383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        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en-US" dirty="0" smtClean="0">
                <a:solidFill>
                  <a:srgbClr val="111F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SUSTENTABILIDADE</a:t>
            </a:r>
            <a:endParaRPr lang="pt-BR" dirty="0">
              <a:solidFill>
                <a:srgbClr val="111F0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Espaço Reservado para Conteúdo 2"/>
          <p:cNvSpPr>
            <a:spLocks noGrp="1"/>
          </p:cNvSpPr>
          <p:nvPr>
            <p:ph idx="1"/>
          </p:nvPr>
        </p:nvSpPr>
        <p:spPr>
          <a:xfrm>
            <a:off x="677334" y="1266093"/>
            <a:ext cx="8789395" cy="5176612"/>
          </a:xfrm>
        </p:spPr>
        <p:txBody>
          <a:bodyPr>
            <a:normAutofit/>
          </a:bodyPr>
          <a:lstStyle/>
          <a:p>
            <a:pPr algn="just"/>
            <a:endParaRPr lang="pt-BR" sz="2000" dirty="0" smtClean="0"/>
          </a:p>
          <a:p>
            <a:pPr algn="just"/>
            <a:r>
              <a:rPr lang="pt-BR" sz="2000" dirty="0">
                <a:solidFill>
                  <a:srgbClr val="111F07"/>
                </a:solidFill>
              </a:rPr>
              <a:t>O desafio de solucionar a questão da produção de resíduos pela construção civil, </a:t>
            </a:r>
            <a:r>
              <a:rPr lang="pt-BR" sz="2000" b="1" dirty="0">
                <a:solidFill>
                  <a:srgbClr val="111F07"/>
                </a:solidFill>
              </a:rPr>
              <a:t>esteve desde o início da formulação do conceito de Desenvolvimento Sustentável</a:t>
            </a:r>
            <a:r>
              <a:rPr lang="pt-BR" sz="2000" dirty="0">
                <a:solidFill>
                  <a:srgbClr val="111F07"/>
                </a:solidFill>
              </a:rPr>
              <a:t>. </a:t>
            </a:r>
            <a:r>
              <a:rPr lang="pt-BR" sz="2000" dirty="0" smtClean="0">
                <a:solidFill>
                  <a:srgbClr val="111F07"/>
                </a:solidFill>
              </a:rPr>
              <a:t>Essa </a:t>
            </a:r>
            <a:r>
              <a:rPr lang="pt-BR" sz="2000" dirty="0">
                <a:solidFill>
                  <a:srgbClr val="111F07"/>
                </a:solidFill>
              </a:rPr>
              <a:t>formulação ocorreu na década de 80, no Relatório </a:t>
            </a:r>
            <a:r>
              <a:rPr lang="pt-BR" sz="2000" dirty="0" err="1">
                <a:solidFill>
                  <a:srgbClr val="111F07"/>
                </a:solidFill>
              </a:rPr>
              <a:t>Brundtland</a:t>
            </a:r>
            <a:r>
              <a:rPr lang="pt-BR" sz="2000" dirty="0">
                <a:solidFill>
                  <a:srgbClr val="111F07"/>
                </a:solidFill>
              </a:rPr>
              <a:t>: No Futuro </a:t>
            </a:r>
            <a:r>
              <a:rPr lang="pt-BR" sz="2000" dirty="0" smtClean="0">
                <a:solidFill>
                  <a:srgbClr val="111F07"/>
                </a:solidFill>
              </a:rPr>
              <a:t>Comum.</a:t>
            </a:r>
            <a:endParaRPr lang="en-US" sz="2000" dirty="0">
              <a:solidFill>
                <a:srgbClr val="111F07"/>
              </a:solidFill>
            </a:endParaRPr>
          </a:p>
          <a:p>
            <a:pPr algn="just"/>
            <a:r>
              <a:rPr lang="pt-BR" sz="2000" dirty="0">
                <a:solidFill>
                  <a:srgbClr val="111F07"/>
                </a:solidFill>
              </a:rPr>
              <a:t>Um estudo promovido pelo </a:t>
            </a:r>
            <a:r>
              <a:rPr lang="pt-BR" sz="2000" dirty="0" err="1">
                <a:solidFill>
                  <a:srgbClr val="111F07"/>
                </a:solidFill>
              </a:rPr>
              <a:t>International</a:t>
            </a:r>
            <a:r>
              <a:rPr lang="pt-BR" sz="2000" dirty="0">
                <a:solidFill>
                  <a:srgbClr val="111F07"/>
                </a:solidFill>
              </a:rPr>
              <a:t> </a:t>
            </a:r>
            <a:r>
              <a:rPr lang="pt-BR" sz="2000" dirty="0" err="1">
                <a:solidFill>
                  <a:srgbClr val="111F07"/>
                </a:solidFill>
              </a:rPr>
              <a:t>Council</a:t>
            </a:r>
            <a:r>
              <a:rPr lang="pt-BR" sz="2000" dirty="0">
                <a:solidFill>
                  <a:srgbClr val="111F07"/>
                </a:solidFill>
              </a:rPr>
              <a:t> for </a:t>
            </a:r>
            <a:r>
              <a:rPr lang="pt-BR" sz="2000" dirty="0" err="1">
                <a:solidFill>
                  <a:srgbClr val="111F07"/>
                </a:solidFill>
              </a:rPr>
              <a:t>Research</a:t>
            </a:r>
            <a:r>
              <a:rPr lang="pt-BR" sz="2000" dirty="0">
                <a:solidFill>
                  <a:srgbClr val="111F07"/>
                </a:solidFill>
              </a:rPr>
              <a:t> </a:t>
            </a:r>
            <a:r>
              <a:rPr lang="pt-BR" sz="2000" dirty="0" err="1">
                <a:solidFill>
                  <a:srgbClr val="111F07"/>
                </a:solidFill>
              </a:rPr>
              <a:t>and</a:t>
            </a:r>
            <a:r>
              <a:rPr lang="pt-BR" sz="2000" dirty="0">
                <a:solidFill>
                  <a:srgbClr val="111F07"/>
                </a:solidFill>
              </a:rPr>
              <a:t> </a:t>
            </a:r>
            <a:r>
              <a:rPr lang="pt-BR" sz="2000" dirty="0" err="1">
                <a:solidFill>
                  <a:srgbClr val="111F07"/>
                </a:solidFill>
              </a:rPr>
              <a:t>Innovation</a:t>
            </a:r>
            <a:r>
              <a:rPr lang="pt-BR" sz="2000" dirty="0">
                <a:solidFill>
                  <a:srgbClr val="111F07"/>
                </a:solidFill>
              </a:rPr>
              <a:t> in </a:t>
            </a:r>
            <a:r>
              <a:rPr lang="pt-BR" sz="2000" dirty="0" err="1">
                <a:solidFill>
                  <a:srgbClr val="111F07"/>
                </a:solidFill>
              </a:rPr>
              <a:t>Building</a:t>
            </a:r>
            <a:r>
              <a:rPr lang="pt-BR" sz="2000" dirty="0">
                <a:solidFill>
                  <a:srgbClr val="111F07"/>
                </a:solidFill>
              </a:rPr>
              <a:t> </a:t>
            </a:r>
            <a:r>
              <a:rPr lang="pt-BR" sz="2000" dirty="0" err="1">
                <a:solidFill>
                  <a:srgbClr val="111F07"/>
                </a:solidFill>
              </a:rPr>
              <a:t>and</a:t>
            </a:r>
            <a:r>
              <a:rPr lang="pt-BR" sz="2000" dirty="0">
                <a:solidFill>
                  <a:srgbClr val="111F07"/>
                </a:solidFill>
              </a:rPr>
              <a:t> </a:t>
            </a:r>
            <a:r>
              <a:rPr lang="pt-BR" sz="2000" dirty="0" err="1">
                <a:solidFill>
                  <a:srgbClr val="111F07"/>
                </a:solidFill>
              </a:rPr>
              <a:t>Construction</a:t>
            </a:r>
            <a:r>
              <a:rPr lang="pt-BR" sz="2000" dirty="0">
                <a:solidFill>
                  <a:srgbClr val="111F07"/>
                </a:solidFill>
              </a:rPr>
              <a:t> (CIB), </a:t>
            </a:r>
            <a:r>
              <a:rPr lang="pt-BR" sz="2000" b="1" dirty="0">
                <a:solidFill>
                  <a:srgbClr val="111F07"/>
                </a:solidFill>
              </a:rPr>
              <a:t>que gerou a “Agenda 21 para a Construção Sustentável”, indica  a indústria da construção civil como um setor de grande importância para alcançar a </a:t>
            </a:r>
            <a:r>
              <a:rPr lang="pt-BR" sz="2000" b="1" dirty="0" smtClean="0">
                <a:solidFill>
                  <a:srgbClr val="111F07"/>
                </a:solidFill>
              </a:rPr>
              <a:t>sustentabilidade.</a:t>
            </a:r>
          </a:p>
          <a:p>
            <a:pPr algn="just"/>
            <a:r>
              <a:rPr lang="pt-BR" sz="2000" dirty="0">
                <a:solidFill>
                  <a:srgbClr val="111F07"/>
                </a:solidFill>
              </a:rPr>
              <a:t>Levando em consideração que todas as atividades econômicas modernas dependem direta ou indiretamente da indústria da construção </a:t>
            </a:r>
            <a:r>
              <a:rPr lang="pt-BR" sz="2000" dirty="0" smtClean="0">
                <a:solidFill>
                  <a:srgbClr val="111F07"/>
                </a:solidFill>
              </a:rPr>
              <a:t>civil, </a:t>
            </a:r>
            <a:r>
              <a:rPr lang="pt-BR" sz="2000" b="1" dirty="0" smtClean="0">
                <a:solidFill>
                  <a:srgbClr val="111F07"/>
                </a:solidFill>
              </a:rPr>
              <a:t>a </a:t>
            </a:r>
            <a:r>
              <a:rPr lang="pt-BR" sz="2000" b="1" dirty="0">
                <a:solidFill>
                  <a:srgbClr val="111F07"/>
                </a:solidFill>
              </a:rPr>
              <a:t>correta destinação dos resíduos sólidos da construção civil é uma questão estratégica</a:t>
            </a:r>
            <a:r>
              <a:rPr lang="pt-BR" b="1" dirty="0">
                <a:solidFill>
                  <a:srgbClr val="111F07"/>
                </a:solidFill>
              </a:rPr>
              <a:t>.</a:t>
            </a:r>
            <a:endParaRPr lang="pt-BR" b="1" dirty="0">
              <a:solidFill>
                <a:srgbClr val="111F0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917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949"/>
          <a:stretch/>
        </p:blipFill>
        <p:spPr>
          <a:xfrm>
            <a:off x="1248177" y="914399"/>
            <a:ext cx="8112510" cy="4548554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1248177" y="5483441"/>
            <a:ext cx="17604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400" dirty="0" smtClean="0">
                <a:solidFill>
                  <a:srgbClr val="111F07"/>
                </a:solidFill>
              </a:rPr>
              <a:t>Fonte: VGRESÍDUOS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4034959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51" b="7963"/>
          <a:stretch/>
        </p:blipFill>
        <p:spPr>
          <a:xfrm>
            <a:off x="855784" y="446827"/>
            <a:ext cx="8493675" cy="5660895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1599869" y="6107722"/>
            <a:ext cx="17604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400" dirty="0" smtClean="0">
                <a:solidFill>
                  <a:srgbClr val="111F07"/>
                </a:solidFill>
              </a:rPr>
              <a:t>Fonte: VGRESÍDUOS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674509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ado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485</TotalTime>
  <Words>940</Words>
  <Application>Microsoft Office PowerPoint</Application>
  <PresentationFormat>Personalizar</PresentationFormat>
  <Paragraphs>184</Paragraphs>
  <Slides>28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1</vt:i4>
      </vt:variant>
      <vt:variant>
        <vt:lpstr>Títulos de slides</vt:lpstr>
      </vt:variant>
      <vt:variant>
        <vt:i4>28</vt:i4>
      </vt:variant>
    </vt:vector>
  </HeadingPairs>
  <TitlesOfParts>
    <vt:vector size="30" baseType="lpstr">
      <vt:lpstr>Facetado</vt:lpstr>
      <vt:lpstr>Pacote</vt:lpstr>
      <vt:lpstr>Apresentação do PowerPoint</vt:lpstr>
      <vt:lpstr>Apresentação do PowerPoint</vt:lpstr>
      <vt:lpstr>Apresentação do PowerPoint</vt:lpstr>
      <vt:lpstr>APRESENTAÇÃO DA EMPRESA E ATUAÇÃO </vt:lpstr>
      <vt:lpstr>Apresentação do PowerPoint</vt:lpstr>
      <vt:lpstr>EQUIPE TÉCNICA E DADOS PARA CONTATO</vt:lpstr>
      <vt:lpstr>                    SUSTENTABILIDADE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MAITE_PC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Maitê Joanella</dc:creator>
  <cp:lastModifiedBy>Marcela Bruxel</cp:lastModifiedBy>
  <cp:revision>53</cp:revision>
  <dcterms:created xsi:type="dcterms:W3CDTF">2019-09-18T23:20:42Z</dcterms:created>
  <dcterms:modified xsi:type="dcterms:W3CDTF">2019-09-25T00:30:40Z</dcterms:modified>
</cp:coreProperties>
</file>